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3" r:id="rId1"/>
  </p:sldMasterIdLst>
  <p:sldIdLst>
    <p:sldId id="256" r:id="rId2"/>
    <p:sldId id="257" r:id="rId3"/>
    <p:sldId id="258" r:id="rId4"/>
    <p:sldId id="259" r:id="rId5"/>
    <p:sldId id="261" r:id="rId6"/>
    <p:sldId id="262" r:id="rId7"/>
    <p:sldId id="263" r:id="rId8"/>
    <p:sldId id="264" r:id="rId9"/>
    <p:sldId id="267" r:id="rId10"/>
    <p:sldId id="268" r:id="rId11"/>
    <p:sldId id="269" r:id="rId12"/>
    <p:sldId id="270" r:id="rId13"/>
    <p:sldId id="274" r:id="rId14"/>
    <p:sldId id="271" r:id="rId15"/>
    <p:sldId id="273" r:id="rId16"/>
    <p:sldId id="272"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chemeClr val="tx1"/>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DF91DC"/>
    <a:srgbClr val="FFA6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8" autoAdjust="0"/>
    <p:restoredTop sz="50000" autoAdjust="0"/>
  </p:normalViewPr>
  <p:slideViewPr>
    <p:cSldViewPr snapToGrid="0" snapToObjects="1">
      <p:cViewPr>
        <p:scale>
          <a:sx n="100" d="100"/>
          <a:sy n="100" d="100"/>
        </p:scale>
        <p:origin x="1424" y="336"/>
      </p:cViewPr>
      <p:guideLst>
        <p:guide orient="horz" pos="2160"/>
        <p:guide pos="2880"/>
      </p:guideLst>
    </p:cSldViewPr>
  </p:slideViewPr>
  <p:outlineViewPr>
    <p:cViewPr>
      <p:scale>
        <a:sx n="33" d="100"/>
        <a:sy n="33" d="100"/>
      </p:scale>
      <p:origin x="0" y="123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FB359926-6D49-4E42-85C0-674FB6417AE0}" type="datetimeFigureOut">
              <a:rPr lang="en-US" smtClean="0"/>
              <a:pPr/>
              <a:t>10/7/17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EE104D-DA06-2D4A-A4A4-6E576E447F9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359926-6D49-4E42-85C0-674FB6417AE0}" type="datetimeFigureOut">
              <a:rPr lang="en-US" smtClean="0"/>
              <a:pPr/>
              <a:t>10/7/17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EE104D-DA06-2D4A-A4A4-6E576E447F91}" type="slidenum">
              <a:rPr lang="en-US" smtClean="0"/>
              <a:pPr/>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FB359926-6D49-4E42-85C0-674FB6417AE0}" type="datetimeFigureOut">
              <a:rPr lang="en-US" smtClean="0"/>
              <a:pPr/>
              <a:t>10/7/17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EE104D-DA06-2D4A-A4A4-6E576E447F9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FB359926-6D49-4E42-85C0-674FB6417AE0}" type="datetimeFigureOut">
              <a:rPr lang="en-US" smtClean="0"/>
              <a:pPr/>
              <a:t>10/7/17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EE104D-DA06-2D4A-A4A4-6E576E447F9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FB359926-6D49-4E42-85C0-674FB6417AE0}" type="datetimeFigureOut">
              <a:rPr lang="en-US" smtClean="0"/>
              <a:pPr/>
              <a:t>10/7/17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EE104D-DA06-2D4A-A4A4-6E576E447F9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FB359926-6D49-4E42-85C0-674FB6417AE0}" type="datetimeFigureOut">
              <a:rPr lang="en-US" smtClean="0"/>
              <a:pPr/>
              <a:t>10/7/17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EE104D-DA06-2D4A-A4A4-6E576E447F91}" type="slidenum">
              <a:rPr lang="en-US" smtClean="0"/>
              <a:pPr/>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359926-6D49-4E42-85C0-674FB6417AE0}" type="datetimeFigureOut">
              <a:rPr lang="en-US" smtClean="0"/>
              <a:pPr/>
              <a:t>10/7/17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EE104D-DA06-2D4A-A4A4-6E576E447F9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FB359926-6D49-4E42-85C0-674FB6417AE0}" type="datetimeFigureOut">
              <a:rPr lang="en-US" smtClean="0"/>
              <a:pPr/>
              <a:t>10/7/17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EE104D-DA06-2D4A-A4A4-6E576E447F9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FB359926-6D49-4E42-85C0-674FB6417AE0}" type="datetimeFigureOut">
              <a:rPr lang="en-US" smtClean="0"/>
              <a:pPr/>
              <a:t>10/7/17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EE104D-DA06-2D4A-A4A4-6E576E447F9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FB359926-6D49-4E42-85C0-674FB6417AE0}" type="datetimeFigureOut">
              <a:rPr lang="en-US" smtClean="0"/>
              <a:pPr/>
              <a:t>10/7/17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EE104D-DA06-2D4A-A4A4-6E576E447F9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359926-6D49-4E42-85C0-674FB6417AE0}" type="datetimeFigureOut">
              <a:rPr lang="en-US" smtClean="0"/>
              <a:pPr/>
              <a:t>10/7/17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EE104D-DA06-2D4A-A4A4-6E576E447F9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359926-6D49-4E42-85C0-674FB6417AE0}" type="datetimeFigureOut">
              <a:rPr lang="en-US" smtClean="0"/>
              <a:pPr/>
              <a:t>10/7/17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EE104D-DA06-2D4A-A4A4-6E576E447F9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FB359926-6D49-4E42-85C0-674FB6417AE0}" type="datetimeFigureOut">
              <a:rPr lang="en-US" smtClean="0"/>
              <a:pPr/>
              <a:t>10/7/17</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B0EE104D-DA06-2D4A-A4A4-6E576E447F9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5.jpe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NUL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emf"/></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40572"/>
            <a:ext cx="7772400" cy="2708212"/>
          </a:xfrm>
        </p:spPr>
        <p:txBody>
          <a:bodyPr>
            <a:normAutofit/>
          </a:bodyPr>
          <a:lstStyle/>
          <a:p>
            <a:r>
              <a:rPr lang="en-US" dirty="0" smtClean="0">
                <a:latin typeface="Academy Engraved LET"/>
                <a:cs typeface="Academy Engraved LET"/>
              </a:rPr>
              <a:t>How to Prepare for a </a:t>
            </a:r>
            <a:br>
              <a:rPr lang="en-US" dirty="0" smtClean="0">
                <a:latin typeface="Academy Engraved LET"/>
                <a:cs typeface="Academy Engraved LET"/>
              </a:rPr>
            </a:br>
            <a:r>
              <a:rPr lang="en-US" dirty="0" smtClean="0">
                <a:latin typeface="Academy Engraved LET"/>
                <a:cs typeface="Academy Engraved LET"/>
              </a:rPr>
              <a:t>Portfolio Evaluation</a:t>
            </a:r>
            <a:br>
              <a:rPr lang="en-US" dirty="0" smtClean="0">
                <a:latin typeface="Academy Engraved LET"/>
                <a:cs typeface="Academy Engraved LET"/>
              </a:rPr>
            </a:br>
            <a:endParaRPr lang="en-US" sz="2800" dirty="0">
              <a:latin typeface="Academy Engraved LET"/>
              <a:cs typeface="Academy Engraved LET"/>
            </a:endParaRPr>
          </a:p>
        </p:txBody>
      </p:sp>
      <p:sp>
        <p:nvSpPr>
          <p:cNvPr id="3" name="Subtitle 2"/>
          <p:cNvSpPr>
            <a:spLocks noGrp="1"/>
          </p:cNvSpPr>
          <p:nvPr>
            <p:ph type="subTitle" idx="1"/>
          </p:nvPr>
        </p:nvSpPr>
        <p:spPr>
          <a:xfrm>
            <a:off x="1371600" y="5818124"/>
            <a:ext cx="6400800" cy="625236"/>
          </a:xfrm>
        </p:spPr>
        <p:txBody>
          <a:bodyPr>
            <a:noAutofit/>
          </a:bodyPr>
          <a:lstStyle/>
          <a:p>
            <a:r>
              <a:rPr lang="en-US" sz="2800" dirty="0" smtClean="0">
                <a:solidFill>
                  <a:schemeClr val="accent1"/>
                </a:solidFill>
                <a:latin typeface="Academy Engraved LET"/>
                <a:cs typeface="Academy Engraved LET"/>
              </a:rPr>
              <a:t>(…without losing your mind!)</a:t>
            </a:r>
            <a:endParaRPr lang="en-US" sz="2800" dirty="0">
              <a:solidFill>
                <a:schemeClr val="accent1"/>
              </a:solidFill>
            </a:endParaRPr>
          </a:p>
        </p:txBody>
      </p:sp>
      <p:pic>
        <p:nvPicPr>
          <p:cNvPr id="4" name="Picture 3" descr="woman_pulling_out_hair.jpg"/>
          <p:cNvPicPr>
            <a:picLocks noChangeAspect="1"/>
          </p:cNvPicPr>
          <p:nvPr/>
        </p:nvPicPr>
        <p:blipFill>
          <a:blip r:embed="rId2"/>
          <a:stretch>
            <a:fillRect/>
          </a:stretch>
        </p:blipFill>
        <p:spPr>
          <a:xfrm>
            <a:off x="2738438" y="2829238"/>
            <a:ext cx="3594100" cy="2768600"/>
          </a:xfrm>
          <a:prstGeom prst="rect">
            <a:avLst/>
          </a:prstGeom>
        </p:spPr>
      </p:pic>
      <p:sp>
        <p:nvSpPr>
          <p:cNvPr id="7" name="TextBox 6"/>
          <p:cNvSpPr txBox="1"/>
          <p:nvPr/>
        </p:nvSpPr>
        <p:spPr>
          <a:xfrm>
            <a:off x="3022600" y="6443360"/>
            <a:ext cx="3060700" cy="261610"/>
          </a:xfrm>
          <a:prstGeom prst="rect">
            <a:avLst/>
          </a:prstGeom>
          <a:noFill/>
        </p:spPr>
        <p:txBody>
          <a:bodyPr wrap="square" rtlCol="0">
            <a:spAutoFit/>
          </a:bodyPr>
          <a:lstStyle/>
          <a:p>
            <a:pPr algn="ctr"/>
            <a:r>
              <a:rPr lang="en-US" sz="1100" dirty="0" smtClean="0"/>
              <a:t>© 2010, Carleen Galiardo</a:t>
            </a:r>
            <a:endParaRPr lang="en-US" sz="1100" dirty="0"/>
          </a:p>
        </p:txBody>
      </p:sp>
    </p:spTree>
  </p:cSld>
  <p:clrMapOvr>
    <a:masterClrMapping/>
  </p:clrMapOvr>
  <mc:AlternateContent xmlns:mc="http://schemas.openxmlformats.org/markup-compatibility/2006">
    <mc:Choice xmlns:p14="http://schemas.microsoft.com/office/powerpoint/2010/main" Requires="p14">
      <p:transition>
        <p14:prism dir="d"/>
      </p:transition>
    </mc:Choice>
    <mc:Fallback>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500" y="0"/>
            <a:ext cx="9702799" cy="698500"/>
          </a:xfrm>
        </p:spPr>
        <p:txBody>
          <a:bodyPr anchor="t"/>
          <a:lstStyle/>
          <a:p>
            <a:r>
              <a:rPr lang="en-US" sz="3600" dirty="0" smtClean="0"/>
              <a:t>Daily Log</a:t>
            </a:r>
            <a:r>
              <a:rPr lang="en-US" dirty="0" smtClean="0"/>
              <a:t/>
            </a:r>
            <a:br>
              <a:rPr lang="en-US" dirty="0" smtClean="0"/>
            </a:br>
            <a:r>
              <a:rPr lang="en-US" sz="1600" i="1" dirty="0" smtClean="0">
                <a:solidFill>
                  <a:schemeClr val="tx1"/>
                </a:solidFill>
              </a:rPr>
              <a:t/>
            </a:r>
            <a:br>
              <a:rPr lang="en-US" sz="1600" i="1" dirty="0" smtClean="0">
                <a:solidFill>
                  <a:schemeClr val="tx1"/>
                </a:solidFill>
              </a:rPr>
            </a:br>
            <a:endParaRPr lang="en-US" sz="1600" i="1" dirty="0">
              <a:solidFill>
                <a:schemeClr val="tx1"/>
              </a:solidFill>
            </a:endParaRPr>
          </a:p>
        </p:txBody>
      </p:sp>
      <p:graphicFrame>
        <p:nvGraphicFramePr>
          <p:cNvPr id="5" name="Table 4"/>
          <p:cNvGraphicFramePr>
            <a:graphicFrameLocks noGrp="1"/>
          </p:cNvGraphicFramePr>
          <p:nvPr/>
        </p:nvGraphicFramePr>
        <p:xfrm>
          <a:off x="-266701" y="2108201"/>
          <a:ext cx="9652000" cy="6058544"/>
        </p:xfrm>
        <a:graphic>
          <a:graphicData uri="http://schemas.openxmlformats.org/drawingml/2006/table">
            <a:tbl>
              <a:tblPr firstRow="1" bandRow="1">
                <a:tableStyleId>{5C22544A-7EE6-4342-B048-85BDC9FD1C3A}</a:tableStyleId>
              </a:tblPr>
              <a:tblGrid>
                <a:gridCol w="1165154"/>
                <a:gridCol w="1699903"/>
                <a:gridCol w="1690643"/>
                <a:gridCol w="1690645"/>
                <a:gridCol w="1678455"/>
                <a:gridCol w="1727200"/>
              </a:tblGrid>
              <a:tr h="393696">
                <a:tc>
                  <a:txBody>
                    <a:bodyPr/>
                    <a:lstStyle/>
                    <a:p>
                      <a:endParaRPr lang="en-US" dirty="0"/>
                    </a:p>
                  </a:txBody>
                  <a:tcPr/>
                </a:tc>
                <a:tc>
                  <a:txBody>
                    <a:bodyPr/>
                    <a:lstStyle/>
                    <a:p>
                      <a:pPr algn="ctr"/>
                      <a:r>
                        <a:rPr lang="en-US" dirty="0" smtClean="0">
                          <a:solidFill>
                            <a:schemeClr val="bg1"/>
                          </a:solidFill>
                        </a:rPr>
                        <a:t>Mon.</a:t>
                      </a:r>
                      <a:endParaRPr lang="en-US" dirty="0">
                        <a:solidFill>
                          <a:schemeClr val="bg1"/>
                        </a:solidFill>
                      </a:endParaRPr>
                    </a:p>
                  </a:txBody>
                  <a:tcPr/>
                </a:tc>
                <a:tc>
                  <a:txBody>
                    <a:bodyPr/>
                    <a:lstStyle/>
                    <a:p>
                      <a:pPr algn="ctr"/>
                      <a:r>
                        <a:rPr lang="en-US" dirty="0" smtClean="0"/>
                        <a:t>Tues.</a:t>
                      </a:r>
                      <a:endParaRPr lang="en-US" dirty="0"/>
                    </a:p>
                  </a:txBody>
                  <a:tcPr/>
                </a:tc>
                <a:tc>
                  <a:txBody>
                    <a:bodyPr/>
                    <a:lstStyle/>
                    <a:p>
                      <a:pPr algn="ctr"/>
                      <a:r>
                        <a:rPr lang="en-US" dirty="0" smtClean="0"/>
                        <a:t>Wed.</a:t>
                      </a:r>
                      <a:endParaRPr lang="en-US" dirty="0"/>
                    </a:p>
                  </a:txBody>
                  <a:tcPr/>
                </a:tc>
                <a:tc>
                  <a:txBody>
                    <a:bodyPr/>
                    <a:lstStyle/>
                    <a:p>
                      <a:pPr algn="ctr"/>
                      <a:r>
                        <a:rPr lang="en-US" dirty="0" smtClean="0"/>
                        <a:t>Thurs.</a:t>
                      </a:r>
                      <a:endParaRPr lang="en-US" dirty="0"/>
                    </a:p>
                  </a:txBody>
                  <a:tcPr/>
                </a:tc>
                <a:tc>
                  <a:txBody>
                    <a:bodyPr/>
                    <a:lstStyle/>
                    <a:p>
                      <a:pPr algn="ctr"/>
                      <a:r>
                        <a:rPr lang="en-US" dirty="0" smtClean="0"/>
                        <a:t>Fri.</a:t>
                      </a:r>
                      <a:endParaRPr lang="en-US" dirty="0"/>
                    </a:p>
                  </a:txBody>
                  <a:tcPr/>
                </a:tc>
              </a:tr>
              <a:tr h="393696">
                <a:tc>
                  <a:txBody>
                    <a:bodyPr/>
                    <a:lstStyle/>
                    <a:p>
                      <a:r>
                        <a:rPr lang="en-US" sz="1400" dirty="0" smtClean="0"/>
                        <a:t>(Dates </a:t>
                      </a:r>
                      <a:r>
                        <a:rPr lang="en-US" sz="1400" dirty="0" err="1" smtClean="0">
                          <a:latin typeface="Wingdings"/>
                          <a:ea typeface="Wingdings"/>
                          <a:cs typeface="Wingdings"/>
                        </a:rPr>
                        <a:t></a:t>
                      </a:r>
                      <a:r>
                        <a:rPr lang="en-US" sz="1400" kern="1200" dirty="0">
                          <a:solidFill>
                            <a:schemeClr val="dk1"/>
                          </a:solidFill>
                          <a:latin typeface="+mn-lt"/>
                          <a:ea typeface="+mn-ea"/>
                          <a:cs typeface="+mn-cs"/>
                        </a:rPr>
                        <a:t>)</a:t>
                      </a:r>
                      <a:endParaRPr lang="en-US" sz="1400" dirty="0"/>
                    </a:p>
                  </a:txBody>
                  <a:tcPr/>
                </a:tc>
                <a:tc>
                  <a:txBody>
                    <a:bodyPr/>
                    <a:lstStyle/>
                    <a:p>
                      <a:pPr algn="ctr"/>
                      <a:r>
                        <a:rPr lang="en-US" dirty="0" smtClean="0">
                          <a:solidFill>
                            <a:schemeClr val="tx1">
                              <a:lumMod val="95000"/>
                              <a:lumOff val="5000"/>
                            </a:schemeClr>
                          </a:solidFill>
                          <a:latin typeface="Handwriting - Dakota"/>
                          <a:cs typeface="Handwriting - Dakota"/>
                        </a:rPr>
                        <a:t>8/15</a:t>
                      </a:r>
                      <a:endParaRPr lang="en-US" dirty="0">
                        <a:solidFill>
                          <a:schemeClr val="tx1">
                            <a:lumMod val="95000"/>
                            <a:lumOff val="5000"/>
                          </a:schemeClr>
                        </a:solidFill>
                        <a:latin typeface="Handwriting - Dakota"/>
                        <a:cs typeface="Handwriting - Dakota"/>
                      </a:endParaRPr>
                    </a:p>
                  </a:txBody>
                  <a:tcPr/>
                </a:tc>
                <a:tc>
                  <a:txBody>
                    <a:bodyPr/>
                    <a:lstStyle/>
                    <a:p>
                      <a:pPr algn="ctr"/>
                      <a:r>
                        <a:rPr lang="en-US" dirty="0" smtClean="0">
                          <a:latin typeface="Handwriting - Dakota"/>
                          <a:cs typeface="Handwriting - Dakota"/>
                        </a:rPr>
                        <a:t>8/16</a:t>
                      </a:r>
                      <a:endParaRPr lang="en-US" dirty="0">
                        <a:latin typeface="Handwriting - Dakota"/>
                        <a:cs typeface="Handwriting - Dakota"/>
                      </a:endParaRPr>
                    </a:p>
                  </a:txBody>
                  <a:tcPr/>
                </a:tc>
                <a:tc>
                  <a:txBody>
                    <a:bodyPr/>
                    <a:lstStyle/>
                    <a:p>
                      <a:pPr algn="ctr"/>
                      <a:r>
                        <a:rPr lang="en-US" dirty="0" smtClean="0">
                          <a:latin typeface="Handwriting - Dakota"/>
                          <a:cs typeface="Handwriting - Dakota"/>
                        </a:rPr>
                        <a:t>8/17</a:t>
                      </a:r>
                      <a:endParaRPr lang="en-US" dirty="0">
                        <a:latin typeface="Handwriting - Dakota"/>
                        <a:cs typeface="Handwriting - Dakota"/>
                      </a:endParaRPr>
                    </a:p>
                  </a:txBody>
                  <a:tcPr/>
                </a:tc>
                <a:tc>
                  <a:txBody>
                    <a:bodyPr/>
                    <a:lstStyle/>
                    <a:p>
                      <a:pPr algn="ctr"/>
                      <a:r>
                        <a:rPr lang="en-US" dirty="0" smtClean="0">
                          <a:latin typeface="Handwriting - Dakota"/>
                          <a:cs typeface="Handwriting - Dakota"/>
                        </a:rPr>
                        <a:t>8/18</a:t>
                      </a:r>
                      <a:endParaRPr lang="en-US" dirty="0">
                        <a:latin typeface="Handwriting - Dakota"/>
                        <a:cs typeface="Handwriting - Dakota"/>
                      </a:endParaRPr>
                    </a:p>
                  </a:txBody>
                  <a:tcPr/>
                </a:tc>
                <a:tc>
                  <a:txBody>
                    <a:bodyPr/>
                    <a:lstStyle/>
                    <a:p>
                      <a:pPr algn="ctr"/>
                      <a:r>
                        <a:rPr lang="en-US" dirty="0" smtClean="0">
                          <a:latin typeface="Handwriting - Dakota"/>
                          <a:cs typeface="Handwriting - Dakota"/>
                        </a:rPr>
                        <a:t>8/19</a:t>
                      </a:r>
                      <a:endParaRPr lang="en-US" dirty="0">
                        <a:latin typeface="Handwriting - Dakota"/>
                        <a:cs typeface="Handwriting - Dakota"/>
                      </a:endParaRPr>
                    </a:p>
                  </a:txBody>
                  <a:tcPr/>
                </a:tc>
              </a:tr>
              <a:tr h="579608">
                <a:tc>
                  <a:txBody>
                    <a:bodyPr/>
                    <a:lstStyle/>
                    <a:p>
                      <a:pPr algn="ctr"/>
                      <a:r>
                        <a:rPr lang="en-US" dirty="0" smtClean="0"/>
                        <a:t>Bible</a:t>
                      </a:r>
                      <a:endParaRPr lang="en-US" dirty="0"/>
                    </a:p>
                  </a:txBody>
                  <a:tcPr/>
                </a:tc>
                <a:tc>
                  <a:txBody>
                    <a:bodyPr/>
                    <a:lstStyle/>
                    <a:p>
                      <a:r>
                        <a:rPr lang="en-US" sz="1400" dirty="0" smtClean="0">
                          <a:latin typeface="Handwriting - Dakota"/>
                          <a:cs typeface="Handwriting - Dakota"/>
                        </a:rPr>
                        <a:t>John</a:t>
                      </a:r>
                    </a:p>
                    <a:p>
                      <a:r>
                        <a:rPr lang="en-US" sz="1400" dirty="0" smtClean="0">
                          <a:latin typeface="Handwriting - Dakota"/>
                          <a:cs typeface="Handwriting - Dakota"/>
                        </a:rPr>
                        <a:t>Ch.</a:t>
                      </a:r>
                      <a:r>
                        <a:rPr lang="en-US" sz="1400" baseline="0" dirty="0" smtClean="0">
                          <a:latin typeface="Handwriting - Dakota"/>
                          <a:cs typeface="Handwriting - Dakota"/>
                        </a:rPr>
                        <a:t> 1-2</a:t>
                      </a:r>
                      <a:endParaRPr lang="en-US" sz="1400" dirty="0">
                        <a:latin typeface="Handwriting - Dakota"/>
                        <a:cs typeface="Handwriting - Dakota"/>
                      </a:endParaRPr>
                    </a:p>
                  </a:txBody>
                  <a:tcPr/>
                </a:tc>
                <a:tc>
                  <a:txBody>
                    <a:bodyPr/>
                    <a:lstStyle/>
                    <a:p>
                      <a:pPr algn="l"/>
                      <a:r>
                        <a:rPr lang="en-US" sz="1400" dirty="0" smtClean="0">
                          <a:latin typeface="Handwriting - Dakota"/>
                          <a:cs typeface="Handwriting - Dakota"/>
                        </a:rPr>
                        <a:t>John</a:t>
                      </a:r>
                    </a:p>
                    <a:p>
                      <a:pPr algn="l"/>
                      <a:r>
                        <a:rPr lang="en-US" sz="1400" dirty="0" smtClean="0">
                          <a:latin typeface="Handwriting - Dakota"/>
                          <a:cs typeface="Handwriting - Dakota"/>
                        </a:rPr>
                        <a:t>Ch 3-4</a:t>
                      </a:r>
                      <a:endParaRPr lang="en-US" sz="1400" dirty="0">
                        <a:latin typeface="Handwriting - Dakota"/>
                        <a:cs typeface="Handwriting - Dakota"/>
                      </a:endParaRPr>
                    </a:p>
                  </a:txBody>
                  <a:tcPr/>
                </a:tc>
                <a:tc>
                  <a:txBody>
                    <a:bodyPr/>
                    <a:lstStyle/>
                    <a:p>
                      <a:pPr algn="l"/>
                      <a:r>
                        <a:rPr lang="en-US" sz="1400" dirty="0" smtClean="0">
                          <a:latin typeface="Handwriting - Dakota"/>
                          <a:cs typeface="Handwriting - Dakota"/>
                        </a:rPr>
                        <a:t>John</a:t>
                      </a:r>
                    </a:p>
                    <a:p>
                      <a:pPr algn="l"/>
                      <a:r>
                        <a:rPr lang="en-US" sz="1400" dirty="0" smtClean="0">
                          <a:latin typeface="Handwriting - Dakota"/>
                          <a:cs typeface="Handwriting - Dakota"/>
                        </a:rPr>
                        <a:t>Ch.</a:t>
                      </a:r>
                      <a:r>
                        <a:rPr lang="en-US" sz="1400" baseline="0" dirty="0" smtClean="0">
                          <a:latin typeface="Handwriting - Dakota"/>
                          <a:cs typeface="Handwriting - Dakota"/>
                        </a:rPr>
                        <a:t> 5-6</a:t>
                      </a:r>
                      <a:endParaRPr lang="en-US" sz="1400" dirty="0">
                        <a:latin typeface="Handwriting - Dakota"/>
                        <a:cs typeface="Handwriting - Dakota"/>
                      </a:endParaRPr>
                    </a:p>
                  </a:txBody>
                  <a:tcPr/>
                </a:tc>
                <a:tc>
                  <a:txBody>
                    <a:bodyPr/>
                    <a:lstStyle/>
                    <a:p>
                      <a:r>
                        <a:rPr lang="en-US" sz="1400" dirty="0" smtClean="0">
                          <a:latin typeface="Handwriting - Dakota"/>
                          <a:cs typeface="Handwriting - Dakota"/>
                        </a:rPr>
                        <a:t>John</a:t>
                      </a:r>
                    </a:p>
                    <a:p>
                      <a:r>
                        <a:rPr lang="en-US" sz="1400" dirty="0" smtClean="0">
                          <a:latin typeface="Handwriting - Dakota"/>
                          <a:cs typeface="Handwriting - Dakota"/>
                        </a:rPr>
                        <a:t>Ch. 7-8</a:t>
                      </a:r>
                      <a:endParaRPr lang="en-US" sz="1400" dirty="0">
                        <a:latin typeface="Handwriting - Dakota"/>
                        <a:cs typeface="Handwriting - Dakota"/>
                      </a:endParaRPr>
                    </a:p>
                  </a:txBody>
                  <a:tcPr/>
                </a:tc>
                <a:tc>
                  <a:txBody>
                    <a:bodyPr/>
                    <a:lstStyle/>
                    <a:p>
                      <a:r>
                        <a:rPr lang="en-US" sz="1400" dirty="0" smtClean="0">
                          <a:latin typeface="Handwriting - Dakota"/>
                          <a:cs typeface="Handwriting - Dakota"/>
                        </a:rPr>
                        <a:t>John</a:t>
                      </a:r>
                    </a:p>
                    <a:p>
                      <a:r>
                        <a:rPr lang="en-US" sz="1400" dirty="0" smtClean="0">
                          <a:latin typeface="Handwriting - Dakota"/>
                          <a:cs typeface="Handwriting - Dakota"/>
                        </a:rPr>
                        <a:t>Ch. 9-10</a:t>
                      </a:r>
                      <a:endParaRPr lang="en-US" sz="1400" dirty="0">
                        <a:latin typeface="Handwriting - Dakota"/>
                        <a:cs typeface="Handwriting - Dakota"/>
                      </a:endParaRPr>
                    </a:p>
                  </a:txBody>
                  <a:tcPr/>
                </a:tc>
              </a:tr>
              <a:tr h="1017048">
                <a:tc>
                  <a:txBody>
                    <a:bodyPr/>
                    <a:lstStyle/>
                    <a:p>
                      <a:pPr algn="ctr"/>
                      <a:r>
                        <a:rPr lang="en-US" dirty="0" smtClean="0"/>
                        <a:t>History</a:t>
                      </a:r>
                      <a:endParaRPr lang="en-US" dirty="0"/>
                    </a:p>
                  </a:txBody>
                  <a:tcPr/>
                </a:tc>
                <a:tc>
                  <a:txBody>
                    <a:bodyPr/>
                    <a:lstStyle/>
                    <a:p>
                      <a:r>
                        <a:rPr lang="en-US" sz="1400" dirty="0" smtClean="0">
                          <a:latin typeface="Handwriting - Dakota"/>
                          <a:cs typeface="Handwriting - Dakota"/>
                        </a:rPr>
                        <a:t>Read,</a:t>
                      </a:r>
                      <a:r>
                        <a:rPr lang="en-US" sz="1400" baseline="0" dirty="0" smtClean="0">
                          <a:latin typeface="Handwriting - Dakota"/>
                          <a:cs typeface="Handwriting - Dakota"/>
                        </a:rPr>
                        <a:t> “Diary of Sally Hester, 1849-1850”</a:t>
                      </a:r>
                      <a:r>
                        <a:rPr lang="en-US" sz="1400" dirty="0" smtClean="0">
                          <a:latin typeface="Handwriting - Dakota"/>
                          <a:cs typeface="Handwriting - Dakota"/>
                        </a:rPr>
                        <a:t> </a:t>
                      </a:r>
                      <a:endParaRPr lang="en-US" sz="1400" dirty="0">
                        <a:latin typeface="Handwriting - Dakota"/>
                        <a:cs typeface="Handwriting - Dakota"/>
                      </a:endParaRPr>
                    </a:p>
                  </a:txBody>
                  <a:tcPr/>
                </a:tc>
                <a:tc>
                  <a:txBody>
                    <a:bodyPr/>
                    <a:lstStyle/>
                    <a:p>
                      <a:r>
                        <a:rPr lang="en-US" sz="1400" dirty="0" smtClean="0">
                          <a:latin typeface="Handwriting - Dakota"/>
                          <a:cs typeface="Handwriting - Dakota"/>
                        </a:rPr>
                        <a:t>Pick an activity to do from “Sally” book.</a:t>
                      </a:r>
                      <a:endParaRPr lang="en-US" sz="1400" dirty="0">
                        <a:latin typeface="Handwriting - Dakota"/>
                        <a:cs typeface="Handwriting - Dakota"/>
                      </a:endParaRPr>
                    </a:p>
                  </a:txBody>
                  <a:tcPr/>
                </a:tc>
                <a:tc>
                  <a:txBody>
                    <a:bodyPr/>
                    <a:lstStyle/>
                    <a:p>
                      <a:r>
                        <a:rPr lang="en-US" sz="1400" dirty="0" smtClean="0">
                          <a:latin typeface="Handwriting - Dakota"/>
                          <a:cs typeface="Handwriting - Dakota"/>
                        </a:rPr>
                        <a:t>Make supply list for trail trip and map trail.</a:t>
                      </a:r>
                      <a:endParaRPr lang="en-US" sz="1400" dirty="0">
                        <a:latin typeface="Handwriting - Dakota"/>
                        <a:cs typeface="Handwriting - Dakota"/>
                      </a:endParaRPr>
                    </a:p>
                  </a:txBody>
                  <a:tcPr/>
                </a:tc>
                <a:tc>
                  <a:txBody>
                    <a:bodyPr/>
                    <a:lstStyle/>
                    <a:p>
                      <a:r>
                        <a:rPr lang="en-US" sz="1400" dirty="0" smtClean="0">
                          <a:latin typeface="Handwriting - Dakota"/>
                          <a:cs typeface="Handwriting - Dakota"/>
                        </a:rPr>
                        <a:t>Research</a:t>
                      </a:r>
                      <a:r>
                        <a:rPr lang="en-US" sz="1400" baseline="0" dirty="0" smtClean="0">
                          <a:latin typeface="Handwriting - Dakota"/>
                          <a:cs typeface="Handwriting - Dakota"/>
                        </a:rPr>
                        <a:t> the “Donner Party” &amp; give oral report.</a:t>
                      </a:r>
                      <a:endParaRPr lang="en-US" sz="1400" dirty="0">
                        <a:latin typeface="Handwriting - Dakota"/>
                        <a:cs typeface="Handwriting - Dakota"/>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Handwriting - Dakota"/>
                          <a:cs typeface="Handwriting - Dakota"/>
                        </a:rPr>
                        <a:t>Play “Oregon Trail” on Computer.</a:t>
                      </a:r>
                    </a:p>
                    <a:p>
                      <a:endParaRPr lang="en-US" sz="1400" dirty="0">
                        <a:latin typeface="Handwriting - Dakota"/>
                        <a:cs typeface="Handwriting - Dakota"/>
                      </a:endParaRPr>
                    </a:p>
                  </a:txBody>
                  <a:tcPr/>
                </a:tc>
              </a:tr>
              <a:tr h="1101802">
                <a:tc>
                  <a:txBody>
                    <a:bodyPr/>
                    <a:lstStyle/>
                    <a:p>
                      <a:pPr algn="ctr"/>
                      <a:r>
                        <a:rPr lang="en-US" dirty="0" smtClean="0"/>
                        <a:t>Science</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Handwriting - Dakota"/>
                          <a:cs typeface="Handwriting - Dakota"/>
                        </a:rPr>
                        <a:t>Read pp. 1-15, Complete OYO questions</a:t>
                      </a:r>
                    </a:p>
                    <a:p>
                      <a:endParaRPr lang="en-US" sz="1400" dirty="0"/>
                    </a:p>
                  </a:txBody>
                  <a:tcPr/>
                </a:tc>
                <a:tc>
                  <a:txBody>
                    <a:bodyPr/>
                    <a:lstStyle/>
                    <a:p>
                      <a:r>
                        <a:rPr lang="en-US" sz="1400" dirty="0" smtClean="0">
                          <a:latin typeface="Handwriting - Dakota"/>
                          <a:cs typeface="Handwriting - Dakota"/>
                        </a:rPr>
                        <a:t>Write</a:t>
                      </a:r>
                      <a:r>
                        <a:rPr lang="en-US" sz="1400" baseline="0" dirty="0" smtClean="0">
                          <a:latin typeface="Handwriting - Dakota"/>
                          <a:cs typeface="Handwriting - Dakota"/>
                        </a:rPr>
                        <a:t>-up Lab 1.1, </a:t>
                      </a:r>
                      <a:r>
                        <a:rPr lang="en-US" sz="1400" dirty="0" smtClean="0">
                          <a:latin typeface="Handwriting - Dakota"/>
                          <a:cs typeface="Handwriting - Dakota"/>
                        </a:rPr>
                        <a:t> 1 &amp; 2.</a:t>
                      </a:r>
                      <a:r>
                        <a:rPr lang="en-US" sz="1400" baseline="0" dirty="0" smtClean="0">
                          <a:latin typeface="Handwriting - Dakota"/>
                          <a:cs typeface="Handwriting - Dakota"/>
                        </a:rPr>
                        <a:t> Watch video for Class session # 4.</a:t>
                      </a:r>
                      <a:endParaRPr lang="en-US" sz="1400" dirty="0" smtClean="0">
                        <a:latin typeface="Handwriting - Dakota"/>
                        <a:cs typeface="Handwriting - Dakota"/>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Handwriting - Dakota"/>
                          <a:cs typeface="Handwriting - Dakota"/>
                        </a:rPr>
                        <a:t>Complete Lab write-up 1.1</a:t>
                      </a:r>
                      <a:r>
                        <a:rPr lang="en-US" sz="1400" baseline="0" dirty="0" smtClean="0">
                          <a:latin typeface="Handwriting - Dakota"/>
                          <a:cs typeface="Handwriting - Dakota"/>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latin typeface="Handwriting - Dakota"/>
                          <a:cs typeface="Handwriting - Dakota"/>
                        </a:rPr>
                        <a:t>3 &amp; 4</a:t>
                      </a:r>
                      <a:endParaRPr lang="en-US" sz="1400" dirty="0" smtClean="0">
                        <a:latin typeface="Handwriting - Dakota"/>
                        <a:cs typeface="Handwriting - Dakota"/>
                      </a:endParaRPr>
                    </a:p>
                    <a:p>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Handwriting - Dakota"/>
                          <a:cs typeface="Handwriting - Dakota"/>
                        </a:rPr>
                        <a:t>Read pp.16-22, Complete OYO questions</a:t>
                      </a:r>
                    </a:p>
                    <a:p>
                      <a:endParaRPr lang="en-US" sz="1400" dirty="0"/>
                    </a:p>
                  </a:txBody>
                  <a:tcPr/>
                </a:tc>
                <a:tc>
                  <a:txBody>
                    <a:bodyPr/>
                    <a:lstStyle/>
                    <a:p>
                      <a:r>
                        <a:rPr lang="en-US" sz="1400" dirty="0" smtClean="0">
                          <a:latin typeface="Handwriting - Dakota"/>
                          <a:cs typeface="Handwriting - Dakota"/>
                        </a:rPr>
                        <a:t>Write-up Lab 1.2, 1 &amp; 2. Watch video for class session # 5.</a:t>
                      </a:r>
                    </a:p>
                  </a:txBody>
                  <a:tcPr/>
                </a:tc>
              </a:tr>
              <a:tr h="1476360">
                <a:tc>
                  <a:txBody>
                    <a:bodyPr/>
                    <a:lstStyle/>
                    <a:p>
                      <a:pPr algn="ctr"/>
                      <a:r>
                        <a:rPr lang="en-US" dirty="0" smtClean="0"/>
                        <a:t>Reading&amp;</a:t>
                      </a:r>
                    </a:p>
                    <a:p>
                      <a:pPr algn="ctr"/>
                      <a:r>
                        <a:rPr lang="en-US" dirty="0" smtClean="0"/>
                        <a:t>Lang. Arts</a:t>
                      </a:r>
                      <a:endParaRPr lang="en-US" dirty="0"/>
                    </a:p>
                  </a:txBody>
                  <a:tcPr/>
                </a:tc>
                <a:tc>
                  <a:txBody>
                    <a:bodyPr/>
                    <a:lstStyle/>
                    <a:p>
                      <a:r>
                        <a:rPr lang="en-US" sz="1400" dirty="0" smtClean="0">
                          <a:latin typeface="Handwriting - Dakota"/>
                          <a:cs typeface="Handwriting - Dakota"/>
                        </a:rPr>
                        <a:t>IEW-Make</a:t>
                      </a:r>
                      <a:r>
                        <a:rPr lang="en-US" sz="1400" baseline="0" dirty="0" smtClean="0">
                          <a:latin typeface="Handwriting - Dakota"/>
                          <a:cs typeface="Handwriting - Dakota"/>
                        </a:rPr>
                        <a:t> keyword </a:t>
                      </a:r>
                      <a:r>
                        <a:rPr lang="en-US" sz="1400" dirty="0" smtClean="0">
                          <a:latin typeface="Handwriting - Dakota"/>
                          <a:cs typeface="Handwriting - Dakota"/>
                        </a:rPr>
                        <a:t> outline from ”Advances in Medicine” article. Orally recreate.</a:t>
                      </a:r>
                      <a:endParaRPr lang="en-US" sz="1400" dirty="0">
                        <a:latin typeface="Handwriting - Dakota"/>
                        <a:cs typeface="Handwriting - Dakota"/>
                      </a:endParaRPr>
                    </a:p>
                  </a:txBody>
                  <a:tcPr/>
                </a:tc>
                <a:tc>
                  <a:txBody>
                    <a:bodyPr/>
                    <a:lstStyle/>
                    <a:p>
                      <a:r>
                        <a:rPr lang="en-US" sz="1400" dirty="0" smtClean="0">
                          <a:latin typeface="Handwriting - Dakota"/>
                          <a:cs typeface="Handwriting - Dakota"/>
                        </a:rPr>
                        <a:t>IEW-Write story outline </a:t>
                      </a:r>
                      <a:r>
                        <a:rPr lang="en-US" sz="1400" dirty="0" err="1" smtClean="0">
                          <a:latin typeface="Handwriting - Dakota"/>
                          <a:cs typeface="Handwriting - Dakota"/>
                        </a:rPr>
                        <a:t>for,”Advances</a:t>
                      </a:r>
                      <a:r>
                        <a:rPr lang="en-US" sz="1400" dirty="0" smtClean="0">
                          <a:latin typeface="Handwriting - Dakota"/>
                          <a:cs typeface="Handwriting - Dakota"/>
                        </a:rPr>
                        <a:t> in Medicine” using keyword</a:t>
                      </a:r>
                      <a:r>
                        <a:rPr lang="en-US" sz="1400" baseline="0" dirty="0" smtClean="0">
                          <a:latin typeface="Handwriting - Dakota"/>
                          <a:cs typeface="Handwriting - Dakota"/>
                        </a:rPr>
                        <a:t> outline</a:t>
                      </a:r>
                      <a:r>
                        <a:rPr lang="en-US" sz="1400" dirty="0" smtClean="0">
                          <a:latin typeface="Handwriting - Dakota"/>
                          <a:cs typeface="Handwriting - Dakota"/>
                        </a:rPr>
                        <a:t>.</a:t>
                      </a:r>
                      <a:endParaRPr lang="en-US" sz="1400" dirty="0">
                        <a:latin typeface="Handwriting - Dakota"/>
                        <a:cs typeface="Handwriting - Dakota"/>
                      </a:endParaRPr>
                    </a:p>
                  </a:txBody>
                  <a:tcPr/>
                </a:tc>
                <a:tc>
                  <a:txBody>
                    <a:bodyPr/>
                    <a:lstStyle/>
                    <a:p>
                      <a:r>
                        <a:rPr lang="en-US" sz="1400" dirty="0" smtClean="0">
                          <a:latin typeface="Handwriting - Dakota"/>
                          <a:cs typeface="Handwriting - Dakota"/>
                        </a:rPr>
                        <a:t>IEW-Rewrite “Advances” using outline. Add “Dress-ups” and</a:t>
                      </a:r>
                      <a:r>
                        <a:rPr lang="en-US" sz="1400" baseline="0" dirty="0" smtClean="0">
                          <a:latin typeface="Handwriting - Dakota"/>
                          <a:cs typeface="Handwriting - Dakota"/>
                        </a:rPr>
                        <a:t> “sentence openers.”</a:t>
                      </a:r>
                      <a:r>
                        <a:rPr lang="en-US" sz="1400" dirty="0" smtClean="0">
                          <a:latin typeface="Handwriting - Dakota"/>
                          <a:cs typeface="Handwriting - Dakota"/>
                        </a:rPr>
                        <a:t> </a:t>
                      </a:r>
                      <a:endParaRPr lang="en-US" sz="1400" dirty="0">
                        <a:latin typeface="Handwriting - Dakota"/>
                        <a:cs typeface="Handwriting - Dakota"/>
                      </a:endParaRPr>
                    </a:p>
                  </a:txBody>
                  <a:tcPr/>
                </a:tc>
                <a:tc>
                  <a:txBody>
                    <a:bodyPr/>
                    <a:lstStyle/>
                    <a:p>
                      <a:r>
                        <a:rPr lang="en-US" sz="1400" dirty="0" smtClean="0">
                          <a:latin typeface="Handwriting - Dakota"/>
                          <a:cs typeface="Handwriting - Dakota"/>
                        </a:rPr>
                        <a:t>IEW-</a:t>
                      </a:r>
                      <a:r>
                        <a:rPr lang="en-US" sz="1400" baseline="0" dirty="0" smtClean="0">
                          <a:latin typeface="Handwriting - Dakota"/>
                          <a:cs typeface="Handwriting - Dakota"/>
                        </a:rPr>
                        <a:t> Use “Checklist” and type up composition.</a:t>
                      </a:r>
                      <a:endParaRPr lang="en-US" sz="1400" dirty="0">
                        <a:latin typeface="Handwriting - Dakota"/>
                        <a:cs typeface="Handwriting - Dakota"/>
                      </a:endParaRPr>
                    </a:p>
                  </a:txBody>
                  <a:tcPr/>
                </a:tc>
                <a:tc>
                  <a:txBody>
                    <a:bodyPr/>
                    <a:lstStyle/>
                    <a:p>
                      <a:r>
                        <a:rPr lang="en-US" sz="1400" dirty="0" smtClean="0">
                          <a:latin typeface="Handwriting - Dakota"/>
                          <a:cs typeface="Handwriting - Dakota"/>
                        </a:rPr>
                        <a:t>IEW- Present composition orally!</a:t>
                      </a:r>
                      <a:endParaRPr lang="en-US" sz="1400" dirty="0">
                        <a:latin typeface="Handwriting - Dakota"/>
                        <a:cs typeface="Handwriting - Dakota"/>
                      </a:endParaRPr>
                    </a:p>
                  </a:txBody>
                  <a:tcPr/>
                </a:tc>
              </a:tr>
              <a:tr h="1096334">
                <a:tc>
                  <a:txBody>
                    <a:bodyPr/>
                    <a:lstStyle/>
                    <a:p>
                      <a:pPr algn="ctr"/>
                      <a:r>
                        <a:rPr lang="en-US" dirty="0" smtClean="0"/>
                        <a:t>Math</a:t>
                      </a:r>
                      <a:endParaRPr lang="en-US" dirty="0"/>
                    </a:p>
                  </a:txBody>
                  <a:tcPr/>
                </a:tc>
                <a:tc>
                  <a:txBody>
                    <a:bodyPr/>
                    <a:lstStyle/>
                    <a:p>
                      <a:r>
                        <a:rPr lang="en-US" sz="1400" dirty="0" smtClean="0">
                          <a:latin typeface="Handwriting - Dakota"/>
                          <a:cs typeface="Handwriting - Dakota"/>
                        </a:rPr>
                        <a:t>Work</a:t>
                      </a:r>
                      <a:r>
                        <a:rPr lang="en-US" sz="1400" baseline="0" dirty="0" smtClean="0">
                          <a:latin typeface="Handwriting - Dakota"/>
                          <a:cs typeface="Handwriting - Dakota"/>
                        </a:rPr>
                        <a:t> online for 1 hour at </a:t>
                      </a:r>
                      <a:r>
                        <a:rPr lang="en-US" sz="1400" baseline="0" dirty="0" err="1" smtClean="0">
                          <a:latin typeface="Handwriting - Dakota"/>
                          <a:cs typeface="Handwriting - Dakota"/>
                        </a:rPr>
                        <a:t>KhanAcademy.Org</a:t>
                      </a:r>
                      <a:endParaRPr lang="en-US" sz="1400" dirty="0">
                        <a:latin typeface="Handwriting - Dakota"/>
                        <a:cs typeface="Handwriting - Dakota"/>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Handwriting - Dakota"/>
                          <a:cs typeface="Handwriting - Dakota"/>
                        </a:rPr>
                        <a:t>Work</a:t>
                      </a:r>
                      <a:r>
                        <a:rPr lang="en-US" sz="1400" baseline="0" dirty="0" smtClean="0">
                          <a:latin typeface="Handwriting - Dakota"/>
                          <a:cs typeface="Handwriting - Dakota"/>
                        </a:rPr>
                        <a:t> online for 1 hour at </a:t>
                      </a:r>
                      <a:r>
                        <a:rPr lang="en-US" sz="1400" baseline="0" dirty="0" err="1" smtClean="0">
                          <a:latin typeface="Handwriting - Dakota"/>
                          <a:cs typeface="Handwriting - Dakota"/>
                        </a:rPr>
                        <a:t>KhanAcademy.Org</a:t>
                      </a:r>
                      <a:endParaRPr lang="en-US" sz="1400" dirty="0" smtClean="0">
                        <a:latin typeface="Handwriting - Dakota"/>
                        <a:cs typeface="Handwriting - Dakota"/>
                      </a:endParaRP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Handwriting - Dakota"/>
                          <a:cs typeface="Handwriting - Dakota"/>
                        </a:rPr>
                        <a:t>Work</a:t>
                      </a:r>
                      <a:r>
                        <a:rPr lang="en-US" sz="1400" baseline="0" dirty="0" smtClean="0">
                          <a:latin typeface="Handwriting - Dakota"/>
                          <a:cs typeface="Handwriting - Dakota"/>
                        </a:rPr>
                        <a:t> online for 1 hour at </a:t>
                      </a:r>
                      <a:r>
                        <a:rPr lang="en-US" sz="1400" baseline="0" dirty="0" err="1" smtClean="0">
                          <a:latin typeface="Handwriting - Dakota"/>
                          <a:cs typeface="Handwriting - Dakota"/>
                        </a:rPr>
                        <a:t>KhanAcademy.Org</a:t>
                      </a:r>
                      <a:endParaRPr lang="en-US" sz="1400" dirty="0" smtClean="0">
                        <a:latin typeface="Handwriting - Dakota"/>
                        <a:cs typeface="Handwriting - Dakota"/>
                      </a:endParaRPr>
                    </a:p>
                    <a:p>
                      <a:endParaRPr lang="en-US" sz="1400" dirty="0">
                        <a:latin typeface="Handwriting - Dakota"/>
                        <a:cs typeface="Handwriting - Dakota"/>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Handwriting - Dakota"/>
                          <a:cs typeface="Handwriting - Dakota"/>
                        </a:rPr>
                        <a:t>Work</a:t>
                      </a:r>
                      <a:r>
                        <a:rPr lang="en-US" sz="1400" baseline="0" dirty="0" smtClean="0">
                          <a:latin typeface="Handwriting - Dakota"/>
                          <a:cs typeface="Handwriting - Dakota"/>
                        </a:rPr>
                        <a:t> online for 1 hour at </a:t>
                      </a:r>
                      <a:r>
                        <a:rPr lang="en-US" sz="1400" baseline="0" dirty="0" err="1" smtClean="0">
                          <a:latin typeface="Handwriting - Dakota"/>
                          <a:cs typeface="Handwriting - Dakota"/>
                        </a:rPr>
                        <a:t>KhanAcademy.Org</a:t>
                      </a:r>
                      <a:endParaRPr lang="en-US" sz="1400" dirty="0" smtClean="0">
                        <a:latin typeface="Handwriting - Dakota"/>
                        <a:cs typeface="Handwriting - Dakota"/>
                      </a:endParaRPr>
                    </a:p>
                    <a:p>
                      <a:endParaRPr lang="en-US" sz="1400" dirty="0">
                        <a:latin typeface="Handwriting - Dakota"/>
                        <a:cs typeface="Handwriting - Dakota"/>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Handwriting - Dakota"/>
                          <a:cs typeface="Handwriting - Dakota"/>
                        </a:rPr>
                        <a:t>Work</a:t>
                      </a:r>
                      <a:r>
                        <a:rPr lang="en-US" sz="1400" baseline="0" dirty="0" smtClean="0">
                          <a:latin typeface="Handwriting - Dakota"/>
                          <a:cs typeface="Handwriting - Dakota"/>
                        </a:rPr>
                        <a:t> online for 1 hour at </a:t>
                      </a:r>
                      <a:r>
                        <a:rPr lang="en-US" sz="1400" baseline="0" dirty="0" err="1" smtClean="0">
                          <a:latin typeface="Handwriting - Dakota"/>
                          <a:cs typeface="Handwriting - Dakota"/>
                        </a:rPr>
                        <a:t>KhanAcademy.Org</a:t>
                      </a:r>
                      <a:endParaRPr lang="en-US" sz="1400" dirty="0" smtClean="0">
                        <a:latin typeface="Handwriting - Dakota"/>
                        <a:cs typeface="Handwriting - Dakota"/>
                      </a:endParaRPr>
                    </a:p>
                    <a:p>
                      <a:endParaRPr lang="en-US" sz="1400" dirty="0">
                        <a:latin typeface="Handwriting - Dakota"/>
                        <a:cs typeface="Handwriting - Dakota"/>
                      </a:endParaRPr>
                    </a:p>
                  </a:txBody>
                  <a:tcPr/>
                </a:tc>
              </a:tr>
            </a:tbl>
          </a:graphicData>
        </a:graphic>
      </p:graphicFrame>
      <p:sp>
        <p:nvSpPr>
          <p:cNvPr id="6" name="TextBox 5"/>
          <p:cNvSpPr txBox="1"/>
          <p:nvPr/>
        </p:nvSpPr>
        <p:spPr>
          <a:xfrm>
            <a:off x="203199" y="698500"/>
            <a:ext cx="9182099" cy="1246495"/>
          </a:xfrm>
          <a:prstGeom prst="rect">
            <a:avLst/>
          </a:prstGeom>
          <a:noFill/>
        </p:spPr>
        <p:txBody>
          <a:bodyPr wrap="square" rtlCol="0">
            <a:spAutoFit/>
          </a:bodyPr>
          <a:lstStyle/>
          <a:p>
            <a:pPr algn="ctr"/>
            <a:r>
              <a:rPr lang="en-US" sz="1500" i="1" dirty="0" smtClean="0"/>
              <a:t>An important element required by law. You can download my template for this which is located under “</a:t>
            </a:r>
            <a:r>
              <a:rPr lang="en-US" sz="1500" i="1" u="sng" dirty="0" smtClean="0"/>
              <a:t>Educational Tools</a:t>
            </a:r>
            <a:r>
              <a:rPr lang="en-US" sz="1500" i="1" dirty="0" smtClean="0"/>
              <a:t>” on the “</a:t>
            </a:r>
            <a:r>
              <a:rPr lang="en-US" sz="1500" i="1" u="sng" dirty="0" smtClean="0"/>
              <a:t>Links and Resources</a:t>
            </a:r>
            <a:r>
              <a:rPr lang="en-US" sz="1500" i="1" dirty="0" smtClean="0"/>
              <a:t>” page on my site. It will make this a lot easier.</a:t>
            </a:r>
            <a:br>
              <a:rPr lang="en-US" sz="1500" i="1" dirty="0" smtClean="0"/>
            </a:br>
            <a:r>
              <a:rPr lang="en-US" sz="1500" i="1" dirty="0" smtClean="0"/>
              <a:t>Write down what you are planning &amp; accomplishing each day in simple but detailed terms. </a:t>
            </a:r>
            <a:br>
              <a:rPr lang="en-US" sz="1500" i="1" dirty="0" smtClean="0"/>
            </a:br>
            <a:r>
              <a:rPr lang="en-US" sz="1500" i="1" dirty="0" smtClean="0"/>
              <a:t>Doing this at the beginning of each week will REALLY improve your homeschooling!</a:t>
            </a:r>
            <a:br>
              <a:rPr lang="en-US" sz="1500" i="1" dirty="0" smtClean="0"/>
            </a:br>
            <a:r>
              <a:rPr lang="en-US" sz="1500" i="1" u="sng" dirty="0" smtClean="0"/>
              <a:t>I need to see three pages of this, or something like it, from the beginning, middle, &amp; end of the year.</a:t>
            </a:r>
            <a:endParaRPr lang="en-US" sz="1500" u="sng" dirty="0"/>
          </a:p>
        </p:txBody>
      </p:sp>
    </p:spTree>
  </p:cSld>
  <p:clrMapOvr>
    <a:masterClrMapping/>
  </p:clrMapOvr>
  <mc:AlternateContent xmlns:mc="http://schemas.openxmlformats.org/markup-compatibility/2006">
    <mc:Choice xmlns:p14="http://schemas.microsoft.com/office/powerpoint/2010/main" Requires="p14">
      <p:transition>
        <p14:prism dir="u"/>
      </p:transition>
    </mc:Choice>
    <mc:Fallback>
      <p:transition>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pPr algn="l"/>
            <a:r>
              <a:rPr lang="en-US" sz="5400" dirty="0" smtClean="0"/>
              <a:t>  Work Samples</a:t>
            </a:r>
            <a:endParaRPr lang="en-US" sz="5400" dirty="0"/>
          </a:p>
        </p:txBody>
      </p:sp>
      <p:sp>
        <p:nvSpPr>
          <p:cNvPr id="3" name="Content Placeholder 2"/>
          <p:cNvSpPr>
            <a:spLocks noGrp="1"/>
          </p:cNvSpPr>
          <p:nvPr>
            <p:ph idx="1"/>
          </p:nvPr>
        </p:nvSpPr>
        <p:spPr>
          <a:xfrm>
            <a:off x="342900" y="1600201"/>
            <a:ext cx="8445499" cy="4343400"/>
          </a:xfrm>
        </p:spPr>
        <p:txBody>
          <a:bodyPr>
            <a:normAutofit fontScale="85000" lnSpcReduction="20000"/>
          </a:bodyPr>
          <a:lstStyle/>
          <a:p>
            <a:endParaRPr lang="en-US" dirty="0" smtClean="0"/>
          </a:p>
          <a:p>
            <a:r>
              <a:rPr lang="en-US" sz="2000" dirty="0" smtClean="0"/>
              <a:t>Perhaps the most important part of a portfolio, and required by law. </a:t>
            </a:r>
          </a:p>
          <a:p>
            <a:r>
              <a:rPr lang="en-US" sz="2000" dirty="0" smtClean="0"/>
              <a:t>Samples of daily work should be chosen from the </a:t>
            </a:r>
            <a:r>
              <a:rPr lang="en-US" sz="2000" u="sng" dirty="0" smtClean="0"/>
              <a:t>beginning</a:t>
            </a:r>
            <a:r>
              <a:rPr lang="en-US" sz="2000" dirty="0" smtClean="0"/>
              <a:t>, </a:t>
            </a:r>
            <a:r>
              <a:rPr lang="en-US" sz="2000" u="sng" dirty="0" smtClean="0"/>
              <a:t>middle</a:t>
            </a:r>
            <a:r>
              <a:rPr lang="en-US" sz="2000" dirty="0" smtClean="0"/>
              <a:t> and </a:t>
            </a:r>
            <a:r>
              <a:rPr lang="en-US" sz="2000" u="sng" dirty="0" smtClean="0"/>
              <a:t>end</a:t>
            </a:r>
            <a:r>
              <a:rPr lang="en-US" sz="2000" dirty="0" smtClean="0"/>
              <a:t> of the year</a:t>
            </a:r>
            <a:r>
              <a:rPr lang="en-US" sz="2000" i="1" dirty="0" smtClean="0"/>
              <a:t>. Keep in mind I am looking for progress- not perfection. </a:t>
            </a:r>
            <a:r>
              <a:rPr lang="en-US" sz="2000" i="1" dirty="0" smtClean="0">
                <a:solidFill>
                  <a:srgbClr val="DF91DC"/>
                </a:solidFill>
              </a:rPr>
              <a:t>If your file is too large- feel free to leave out the middle of the year work samples.</a:t>
            </a:r>
            <a:endParaRPr lang="en-US" sz="2000" i="1" dirty="0" smtClean="0">
              <a:solidFill>
                <a:srgbClr val="DF91DC"/>
              </a:solidFill>
            </a:endParaRPr>
          </a:p>
          <a:p>
            <a:r>
              <a:rPr lang="en-US" sz="2000" b="1" i="1" u="sng" dirty="0" smtClean="0"/>
              <a:t>Mark your calendar </a:t>
            </a:r>
            <a:r>
              <a:rPr lang="en-US" sz="2000" i="1" dirty="0" smtClean="0"/>
              <a:t>to remind you to select one sample from each subject area three times a year! If you are planning an online </a:t>
            </a:r>
            <a:r>
              <a:rPr lang="en-US" sz="2000" i="1" dirty="0" err="1" smtClean="0"/>
              <a:t>eval</a:t>
            </a:r>
            <a:r>
              <a:rPr lang="en-US" sz="2000" i="1" dirty="0" smtClean="0"/>
              <a:t>- now is the time to scan these samples into your computer rather than doing it all at once at the end of the year. </a:t>
            </a:r>
            <a:r>
              <a:rPr lang="en-US" sz="2000" i="1" dirty="0" smtClean="0"/>
              <a:t>(ALERT- Words of Wisdom!)</a:t>
            </a:r>
            <a:endParaRPr lang="en-US" sz="2000" i="1" dirty="0" smtClean="0"/>
          </a:p>
          <a:p>
            <a:r>
              <a:rPr lang="en-US" sz="2000" dirty="0" smtClean="0"/>
              <a:t>Work samples need to have the student’s </a:t>
            </a:r>
            <a:r>
              <a:rPr lang="en-US" sz="2000" b="1" dirty="0" smtClean="0"/>
              <a:t>name and date </a:t>
            </a:r>
            <a:r>
              <a:rPr lang="en-US" sz="2000" dirty="0" smtClean="0"/>
              <a:t>on them and they need to be </a:t>
            </a:r>
            <a:r>
              <a:rPr lang="en-US" sz="2000" b="1" dirty="0" smtClean="0"/>
              <a:t>GRADED</a:t>
            </a:r>
            <a:r>
              <a:rPr lang="en-US" sz="2000" dirty="0" smtClean="0"/>
              <a:t>. </a:t>
            </a:r>
            <a:r>
              <a:rPr lang="en-US" sz="2000" u="sng" dirty="0" smtClean="0"/>
              <a:t>Only submit samples accomplished during the year we are evaluating.</a:t>
            </a:r>
          </a:p>
          <a:p>
            <a:r>
              <a:rPr lang="en-US" sz="2000" dirty="0" smtClean="0"/>
              <a:t>Photos and recordings / videos of projects and performances count. </a:t>
            </a:r>
          </a:p>
          <a:p>
            <a:endParaRPr lang="en-US" dirty="0" smtClean="0"/>
          </a:p>
          <a:p>
            <a:pPr>
              <a:buNone/>
            </a:pPr>
            <a:endParaRPr lang="en-US" dirty="0"/>
          </a:p>
        </p:txBody>
      </p:sp>
      <p:sp>
        <p:nvSpPr>
          <p:cNvPr id="4" name="Heart 3"/>
          <p:cNvSpPr/>
          <p:nvPr/>
        </p:nvSpPr>
        <p:spPr>
          <a:xfrm rot="1391026">
            <a:off x="5759480" y="265253"/>
            <a:ext cx="2095500" cy="1905275"/>
          </a:xfrm>
          <a:prstGeom prst="heart">
            <a:avLst/>
          </a:prstGeom>
          <a:solidFill>
            <a:srgbClr val="DF91DC"/>
          </a:solidFill>
          <a:effectLst>
            <a:outerShdw blurRad="50800" dist="38100" dir="2700000" algn="br" rotWithShape="0">
              <a:srgbClr val="000000">
                <a:alpha val="43000"/>
              </a:srgb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i="1" dirty="0" smtClean="0"/>
          </a:p>
          <a:p>
            <a:pPr algn="ctr"/>
            <a:r>
              <a:rPr lang="en-US" b="1" i="1" dirty="0" smtClean="0"/>
              <a:t>We LOVE work samples!</a:t>
            </a:r>
            <a:endParaRPr lang="en-US" b="1" i="1" dirty="0"/>
          </a:p>
        </p:txBody>
      </p:sp>
      <p:sp>
        <p:nvSpPr>
          <p:cNvPr id="5" name="TextBox 4"/>
          <p:cNvSpPr txBox="1"/>
          <p:nvPr/>
        </p:nvSpPr>
        <p:spPr>
          <a:xfrm flipH="1">
            <a:off x="952500" y="6209268"/>
            <a:ext cx="7162800" cy="369332"/>
          </a:xfrm>
          <a:prstGeom prst="rect">
            <a:avLst/>
          </a:prstGeom>
          <a:noFill/>
        </p:spPr>
        <p:txBody>
          <a:bodyPr wrap="square" rtlCol="0">
            <a:spAutoFit/>
          </a:bodyPr>
          <a:lstStyle/>
          <a:p>
            <a:r>
              <a:rPr lang="en-US" dirty="0" smtClean="0"/>
              <a:t>Remember- this is not </a:t>
            </a:r>
            <a:r>
              <a:rPr lang="en-US" i="1" dirty="0" smtClean="0"/>
              <a:t>EVERYTHING</a:t>
            </a:r>
            <a:r>
              <a:rPr lang="en-US" dirty="0" smtClean="0"/>
              <a:t> your child has done all year!</a:t>
            </a:r>
            <a:endParaRPr lang="en-US" dirty="0"/>
          </a:p>
        </p:txBody>
      </p:sp>
    </p:spTree>
  </p:cSld>
  <p:clrMapOvr>
    <a:masterClrMapping/>
  </p:clrMapOvr>
  <mc:AlternateContent xmlns:mc="http://schemas.openxmlformats.org/markup-compatibility/2006">
    <mc:Choice xmlns:p14="http://schemas.microsoft.com/office/powerpoint/2010/main" Requires="p14">
      <p:transition>
        <p14:prism dir="d"/>
      </p:transition>
    </mc:Choice>
    <mc:Fallback>
      <p:transition>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Extra-Curricular</a:t>
            </a:r>
            <a:endParaRPr lang="en-US" dirty="0"/>
          </a:p>
        </p:txBody>
      </p:sp>
      <p:sp>
        <p:nvSpPr>
          <p:cNvPr id="3" name="Content Placeholder 2"/>
          <p:cNvSpPr>
            <a:spLocks noGrp="1"/>
          </p:cNvSpPr>
          <p:nvPr>
            <p:ph idx="1"/>
          </p:nvPr>
        </p:nvSpPr>
        <p:spPr>
          <a:xfrm>
            <a:off x="549275" y="1600200"/>
            <a:ext cx="8042276" cy="4698999"/>
          </a:xfrm>
        </p:spPr>
        <p:txBody>
          <a:bodyPr>
            <a:normAutofit lnSpcReduction="10000"/>
          </a:bodyPr>
          <a:lstStyle/>
          <a:p>
            <a:pPr algn="ctr">
              <a:buNone/>
            </a:pPr>
            <a:r>
              <a:rPr lang="en-US" sz="2000" dirty="0" smtClean="0"/>
              <a:t>THIS is where you get to show off!</a:t>
            </a:r>
          </a:p>
          <a:p>
            <a:pPr algn="ctr">
              <a:buNone/>
            </a:pPr>
            <a:r>
              <a:rPr lang="en-US" sz="2000" dirty="0" smtClean="0"/>
              <a:t>This section is not required by law, but it is the difference between a basic portfolio and a portfolio that is a real “Keepsake”!</a:t>
            </a:r>
          </a:p>
          <a:p>
            <a:pPr algn="ctr">
              <a:buNone/>
            </a:pPr>
            <a:r>
              <a:rPr lang="en-US" sz="2000" dirty="0" smtClean="0"/>
              <a:t>Include photos, pamphlets, scorecards, tickets, etc., of </a:t>
            </a:r>
          </a:p>
          <a:p>
            <a:pPr algn="ctr">
              <a:buClr>
                <a:schemeClr val="accent1"/>
              </a:buClr>
              <a:buNone/>
            </a:pPr>
            <a:r>
              <a:rPr lang="en-US" sz="1800" dirty="0" smtClean="0"/>
              <a:t>     Fieldtrips</a:t>
            </a:r>
          </a:p>
          <a:p>
            <a:pPr lvl="1" algn="ctr">
              <a:buClr>
                <a:schemeClr val="accent1"/>
              </a:buClr>
              <a:buNone/>
            </a:pPr>
            <a:r>
              <a:rPr lang="en-US" sz="1800" dirty="0" smtClean="0"/>
              <a:t>Mission trips</a:t>
            </a:r>
          </a:p>
          <a:p>
            <a:pPr lvl="1" algn="ctr">
              <a:buClr>
                <a:schemeClr val="accent1"/>
              </a:buClr>
              <a:buNone/>
            </a:pPr>
            <a:r>
              <a:rPr lang="en-US" sz="1800" dirty="0" smtClean="0"/>
              <a:t>Volunteer work </a:t>
            </a:r>
          </a:p>
          <a:p>
            <a:pPr lvl="1" algn="ctr">
              <a:buClr>
                <a:schemeClr val="accent1"/>
              </a:buClr>
              <a:buNone/>
            </a:pPr>
            <a:r>
              <a:rPr lang="en-US" sz="1800" dirty="0" smtClean="0"/>
              <a:t>Awards</a:t>
            </a:r>
          </a:p>
          <a:p>
            <a:pPr lvl="1" algn="ctr">
              <a:buClr>
                <a:schemeClr val="accent1"/>
              </a:buClr>
              <a:buNone/>
            </a:pPr>
            <a:r>
              <a:rPr lang="en-US" sz="1800" dirty="0" smtClean="0"/>
              <a:t>Clubs / Hobbies</a:t>
            </a:r>
          </a:p>
          <a:p>
            <a:pPr lvl="1" algn="ctr">
              <a:buClr>
                <a:schemeClr val="accent1"/>
              </a:buClr>
              <a:buNone/>
            </a:pPr>
            <a:r>
              <a:rPr lang="en-US" sz="1800" dirty="0" smtClean="0"/>
              <a:t>Recitals or Performances</a:t>
            </a:r>
          </a:p>
          <a:p>
            <a:pPr lvl="1" algn="ctr">
              <a:buClr>
                <a:schemeClr val="accent1"/>
              </a:buClr>
              <a:buNone/>
            </a:pPr>
            <a:r>
              <a:rPr lang="en-US" sz="1800" dirty="0" smtClean="0"/>
              <a:t>International travel / Exchange student experiences</a:t>
            </a:r>
          </a:p>
          <a:p>
            <a:pPr algn="ctr">
              <a:buFont typeface="Arial"/>
              <a:buChar char="•"/>
            </a:pPr>
            <a:endParaRPr lang="en-US" dirty="0" smtClean="0"/>
          </a:p>
        </p:txBody>
      </p:sp>
      <p:pic>
        <p:nvPicPr>
          <p:cNvPr id="4" name="Picture 3" descr="Karys4thBdayandrecital038.jpg"/>
          <p:cNvPicPr>
            <a:picLocks noChangeAspect="1"/>
          </p:cNvPicPr>
          <p:nvPr/>
        </p:nvPicPr>
        <p:blipFill>
          <a:blip r:embed="rId2"/>
          <a:stretch>
            <a:fillRect/>
          </a:stretch>
        </p:blipFill>
        <p:spPr>
          <a:xfrm>
            <a:off x="1354138" y="3860007"/>
            <a:ext cx="1609724" cy="1207293"/>
          </a:xfrm>
          <a:prstGeom prst="rect">
            <a:avLst/>
          </a:prstGeom>
          <a:solidFill>
            <a:srgbClr val="FFFFFF">
              <a:shade val="85000"/>
            </a:srgbClr>
          </a:solidFill>
          <a:ln w="88900" cap="sq">
            <a:solidFill>
              <a:srgbClr val="FFFFFF"/>
            </a:solidFill>
            <a:miter lim="800000"/>
          </a:ln>
          <a:effectLst>
            <a:outerShdw blurRad="50800" dist="38100" dir="2700000" algn="br" rotWithShape="0">
              <a:srgbClr val="000000">
                <a:alpha val="43000"/>
              </a:srgbClr>
            </a:outerShdw>
          </a:effectLst>
          <a:scene3d>
            <a:camera prst="orthographicFront"/>
            <a:lightRig rig="twoPt" dir="t">
              <a:rot lat="0" lon="0" rev="7200000"/>
            </a:lightRig>
          </a:scene3d>
          <a:sp3d>
            <a:bevelT w="25400" h="19050"/>
            <a:contourClr>
              <a:srgbClr val="FFFFFF"/>
            </a:contourClr>
          </a:sp3d>
        </p:spPr>
      </p:pic>
      <p:pic>
        <p:nvPicPr>
          <p:cNvPr id="5" name="Picture 4" descr="senior12.jpg"/>
          <p:cNvPicPr>
            <a:picLocks noChangeAspect="1"/>
          </p:cNvPicPr>
          <p:nvPr/>
        </p:nvPicPr>
        <p:blipFill>
          <a:blip r:embed="rId3"/>
          <a:stretch>
            <a:fillRect/>
          </a:stretch>
        </p:blipFill>
        <p:spPr>
          <a:xfrm>
            <a:off x="6972300" y="825406"/>
            <a:ext cx="1619251" cy="1238251"/>
          </a:xfrm>
          <a:prstGeom prst="rect">
            <a:avLst/>
          </a:prstGeom>
          <a:solidFill>
            <a:srgbClr val="FFFFFF">
              <a:shade val="85000"/>
            </a:srgbClr>
          </a:solidFill>
          <a:ln w="88900" cap="sq">
            <a:solidFill>
              <a:srgbClr val="FFFFFF"/>
            </a:solidFill>
            <a:miter lim="800000"/>
          </a:ln>
          <a:effectLst>
            <a:outerShdw blurRad="50800" dist="38100" dir="2700000" algn="br" rotWithShape="0">
              <a:srgbClr val="000000">
                <a:alpha val="43000"/>
              </a:srgbClr>
            </a:outerShdw>
          </a:effectLst>
          <a:scene3d>
            <a:camera prst="orthographicFront"/>
            <a:lightRig rig="twoPt" dir="t">
              <a:rot lat="0" lon="0" rev="7200000"/>
            </a:lightRig>
          </a:scene3d>
          <a:sp3d>
            <a:bevelT w="25400" h="19050"/>
            <a:contourClr>
              <a:srgbClr val="FFFFFF"/>
            </a:contourClr>
          </a:sp3d>
        </p:spPr>
      </p:pic>
      <p:pic>
        <p:nvPicPr>
          <p:cNvPr id="6" name="Picture 5" descr="P4220004.jpg"/>
          <p:cNvPicPr>
            <a:picLocks noChangeAspect="1"/>
          </p:cNvPicPr>
          <p:nvPr/>
        </p:nvPicPr>
        <p:blipFill>
          <a:blip r:embed="rId4"/>
          <a:stretch>
            <a:fillRect/>
          </a:stretch>
        </p:blipFill>
        <p:spPr>
          <a:xfrm>
            <a:off x="6735299" y="3730776"/>
            <a:ext cx="1380001" cy="1847652"/>
          </a:xfrm>
          <a:prstGeom prst="rect">
            <a:avLst/>
          </a:prstGeom>
          <a:solidFill>
            <a:srgbClr val="FFFFFF">
              <a:shade val="85000"/>
            </a:srgbClr>
          </a:solidFill>
          <a:ln w="88900" cap="sq">
            <a:solidFill>
              <a:srgbClr val="FFFFFF"/>
            </a:solidFill>
            <a:miter lim="800000"/>
          </a:ln>
          <a:effectLst>
            <a:outerShdw blurRad="50800" dist="38100" dir="2700000" algn="br" rotWithShape="0">
              <a:srgbClr val="000000">
                <a:alpha val="43000"/>
              </a:srgbClr>
            </a:outerShdw>
          </a:effectLst>
          <a:scene3d>
            <a:camera prst="orthographicFront"/>
            <a:lightRig rig="twoPt" dir="t">
              <a:rot lat="0" lon="0" rev="7200000"/>
            </a:lightRig>
          </a:scene3d>
          <a:sp3d>
            <a:bevelT w="25400" h="19050"/>
            <a:contourClr>
              <a:srgbClr val="FFFFFF"/>
            </a:contourClr>
          </a:sp3d>
        </p:spPr>
      </p:pic>
      <p:pic>
        <p:nvPicPr>
          <p:cNvPr id="8" name="Picture 7" descr="DSCN7122.jpg"/>
          <p:cNvPicPr>
            <a:picLocks noChangeAspect="1"/>
          </p:cNvPicPr>
          <p:nvPr/>
        </p:nvPicPr>
        <p:blipFill>
          <a:blip r:embed="rId5"/>
          <a:stretch>
            <a:fillRect/>
          </a:stretch>
        </p:blipFill>
        <p:spPr>
          <a:xfrm>
            <a:off x="334729" y="382143"/>
            <a:ext cx="1862371" cy="1396779"/>
          </a:xfrm>
          <a:prstGeom prst="rect">
            <a:avLst/>
          </a:prstGeom>
          <a:solidFill>
            <a:srgbClr val="FFFFFF">
              <a:shade val="85000"/>
            </a:srgbClr>
          </a:solidFill>
          <a:ln w="88900" cap="sq">
            <a:solidFill>
              <a:srgbClr val="FFFFFF"/>
            </a:solidFill>
            <a:miter lim="800000"/>
          </a:ln>
          <a:effectLst>
            <a:outerShdw blurRad="50800" dist="38100" dir="2700000" algn="br" rotWithShape="0">
              <a:srgbClr val="000000">
                <a:alpha val="43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mc:Choice xmlns:p14="http://schemas.microsoft.com/office/powerpoint/2010/main" Requires="p14">
      <p:transition>
        <p14:prism/>
      </p:transition>
    </mc:Choice>
    <mc:Fallback>
      <p:transitio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679824"/>
          </a:xfrm>
        </p:spPr>
        <p:txBody>
          <a:bodyPr/>
          <a:lstStyle/>
          <a:p>
            <a:r>
              <a:rPr lang="en-US" sz="3600" dirty="0" smtClean="0"/>
              <a:t>How do I submit my </a:t>
            </a:r>
            <a:r>
              <a:rPr lang="en-US" sz="3600" dirty="0" smtClean="0"/>
              <a:t>portfolio?</a:t>
            </a:r>
            <a:endParaRPr lang="en-US" sz="3600" dirty="0"/>
          </a:p>
        </p:txBody>
      </p:sp>
      <p:sp>
        <p:nvSpPr>
          <p:cNvPr id="7" name="Content Placeholder 6"/>
          <p:cNvSpPr>
            <a:spLocks noGrp="1"/>
          </p:cNvSpPr>
          <p:nvPr>
            <p:ph idx="1"/>
          </p:nvPr>
        </p:nvSpPr>
        <p:spPr>
          <a:xfrm>
            <a:off x="339726" y="2154773"/>
            <a:ext cx="8251825" cy="3340100"/>
          </a:xfrm>
        </p:spPr>
        <p:txBody>
          <a:bodyPr>
            <a:normAutofit fontScale="25000" lnSpcReduction="20000"/>
          </a:bodyPr>
          <a:lstStyle/>
          <a:p>
            <a:pPr>
              <a:buNone/>
            </a:pPr>
            <a:r>
              <a:rPr lang="en-US" sz="6400" dirty="0" smtClean="0"/>
              <a:t>☆          Put your portfolio into a simple </a:t>
            </a:r>
            <a:r>
              <a:rPr lang="en-US" sz="6400" b="1" dirty="0" smtClean="0"/>
              <a:t>PDF</a:t>
            </a:r>
            <a:r>
              <a:rPr lang="en-US" sz="6400" dirty="0" smtClean="0"/>
              <a:t> format</a:t>
            </a:r>
            <a:r>
              <a:rPr lang="en-US" sz="6400" dirty="0"/>
              <a:t>. This is my</a:t>
            </a:r>
            <a:r>
              <a:rPr lang="en-US" sz="6400" i="1" u="sng" dirty="0"/>
              <a:t> favorite </a:t>
            </a:r>
            <a:r>
              <a:rPr lang="en-US" sz="6400" dirty="0"/>
              <a:t>method, and I think, the </a:t>
            </a:r>
            <a:r>
              <a:rPr lang="en-US" sz="6400" u="sng" dirty="0"/>
              <a:t>easiest</a:t>
            </a:r>
            <a:r>
              <a:rPr lang="en-US" sz="6400" dirty="0"/>
              <a:t> for you. </a:t>
            </a:r>
            <a:r>
              <a:rPr lang="en-US" sz="6400" dirty="0" smtClean="0"/>
              <a:t>See </a:t>
            </a:r>
            <a:r>
              <a:rPr lang="en-US" sz="6400" dirty="0" smtClean="0"/>
              <a:t>the tutorial in the center of my Services page concerning how to do this. It’s as easy as pie! Email it to me when you’re done.</a:t>
            </a:r>
          </a:p>
          <a:p>
            <a:pPr>
              <a:buNone/>
            </a:pPr>
            <a:r>
              <a:rPr lang="en-US" sz="6400" dirty="0"/>
              <a:t>☆      Make a </a:t>
            </a:r>
            <a:r>
              <a:rPr lang="en-US" sz="6400" b="1" dirty="0"/>
              <a:t>Power-Point</a:t>
            </a:r>
            <a:r>
              <a:rPr lang="en-US" sz="6400" dirty="0"/>
              <a:t>! As you can see as you scroll through </a:t>
            </a:r>
            <a:r>
              <a:rPr lang="en-US" sz="6400" i="1" dirty="0"/>
              <a:t>this</a:t>
            </a:r>
            <a:r>
              <a:rPr lang="en-US" sz="6400" dirty="0"/>
              <a:t> power-point, I don’t have to open multiple files (which slows down the entire review process.) I have a helpful tutorial that will walk you through how to do this in the center of my Services page. Email your power-point to me when you are done</a:t>
            </a:r>
            <a:r>
              <a:rPr lang="en-US" sz="6400" dirty="0" smtClean="0"/>
              <a:t>!</a:t>
            </a:r>
            <a:endParaRPr lang="en-US" sz="6400" dirty="0" smtClean="0"/>
          </a:p>
          <a:p>
            <a:pPr>
              <a:buNone/>
            </a:pPr>
            <a:r>
              <a:rPr lang="en-US" sz="6400" dirty="0" smtClean="0"/>
              <a:t>☆          You can also do it the old fashioned way and just </a:t>
            </a:r>
            <a:r>
              <a:rPr lang="en-US" sz="6400" b="1" dirty="0" smtClean="0"/>
              <a:t>MAIL</a:t>
            </a:r>
            <a:r>
              <a:rPr lang="en-US" sz="6400" dirty="0" smtClean="0"/>
              <a:t> it! Make copies of everything so I don’t have to mail it back to you. I will properly dispose of it when I’m done with the review. You keep the originals for a minimum of two years (required by state law.)</a:t>
            </a:r>
          </a:p>
          <a:p>
            <a:pPr>
              <a:buNone/>
            </a:pPr>
            <a:endParaRPr lang="en-US" sz="6400" dirty="0" smtClean="0"/>
          </a:p>
          <a:p>
            <a:pPr>
              <a:buNone/>
            </a:pPr>
            <a:r>
              <a:rPr lang="en-US" sz="1600" dirty="0" smtClean="0"/>
              <a:t>             </a:t>
            </a:r>
          </a:p>
          <a:p>
            <a:pPr>
              <a:buNone/>
            </a:pPr>
            <a:endParaRPr lang="en-US" dirty="0"/>
          </a:p>
          <a:p>
            <a:pPr>
              <a:buNone/>
            </a:pPr>
            <a:endParaRPr lang="en-US" dirty="0" smtClean="0"/>
          </a:p>
        </p:txBody>
      </p:sp>
      <p:sp>
        <p:nvSpPr>
          <p:cNvPr id="8" name="TextBox 7"/>
          <p:cNvSpPr txBox="1"/>
          <p:nvPr/>
        </p:nvSpPr>
        <p:spPr>
          <a:xfrm>
            <a:off x="774700" y="5219700"/>
            <a:ext cx="7632700" cy="1569660"/>
          </a:xfrm>
          <a:prstGeom prst="rect">
            <a:avLst/>
          </a:prstGeom>
          <a:noFill/>
        </p:spPr>
        <p:txBody>
          <a:bodyPr wrap="square" rtlCol="0">
            <a:spAutoFit/>
          </a:bodyPr>
          <a:lstStyle/>
          <a:p>
            <a:r>
              <a:rPr lang="en-US" sz="1600" i="1" dirty="0" smtClean="0"/>
              <a:t>Whichever method you choose- be sure to group the work samples together by subject when you scan the items in so I don’t have to search through everything to find all the math, for example. And remember- not more than three samples from each subject area. Forget about just slapping it all in emails and sending it to me. This clogs up my email and can actually disable it, which will make a lot of people very angry. It’s a “no no.”</a:t>
            </a:r>
            <a:endParaRPr lang="en-US" sz="1600" i="1" dirty="0"/>
          </a:p>
        </p:txBody>
      </p:sp>
      <p:sp>
        <p:nvSpPr>
          <p:cNvPr id="10" name="TextBox 9"/>
          <p:cNvSpPr txBox="1"/>
          <p:nvPr/>
        </p:nvSpPr>
        <p:spPr>
          <a:xfrm>
            <a:off x="774700" y="831334"/>
            <a:ext cx="7632700" cy="1323439"/>
          </a:xfrm>
          <a:prstGeom prst="rect">
            <a:avLst/>
          </a:prstGeom>
          <a:noFill/>
        </p:spPr>
        <p:txBody>
          <a:bodyPr wrap="square" rtlCol="0">
            <a:spAutoFit/>
          </a:bodyPr>
          <a:lstStyle/>
          <a:p>
            <a:r>
              <a:rPr lang="en-US" sz="1600" i="1" dirty="0" smtClean="0"/>
              <a:t>If doing an online evaluation, use your copy machine to scan the portfolio elements  into one of these online delivery systems. They are easy and free. There are a couple of additional options on the Services page, but these are the best</a:t>
            </a:r>
            <a:r>
              <a:rPr lang="en-US" sz="1600" i="1" dirty="0" smtClean="0"/>
              <a:t>…</a:t>
            </a:r>
          </a:p>
          <a:p>
            <a:endParaRPr lang="en-US" sz="1600" i="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107576"/>
            <a:ext cx="8324851" cy="1336956"/>
          </a:xfrm>
        </p:spPr>
        <p:txBody>
          <a:bodyPr anchor="ctr"/>
          <a:lstStyle/>
          <a:p>
            <a:pPr algn="l"/>
            <a:r>
              <a:rPr lang="en-US" sz="4400" dirty="0" smtClean="0"/>
              <a:t>What’s next?</a:t>
            </a:r>
            <a:endParaRPr lang="en-US" sz="4400" dirty="0"/>
          </a:p>
        </p:txBody>
      </p:sp>
      <p:sp>
        <p:nvSpPr>
          <p:cNvPr id="5" name="Process 4"/>
          <p:cNvSpPr/>
          <p:nvPr/>
        </p:nvSpPr>
        <p:spPr>
          <a:xfrm>
            <a:off x="0" y="5257800"/>
            <a:ext cx="2173414" cy="1714500"/>
          </a:xfrm>
          <a:prstGeom prst="flowChartProcess">
            <a:avLst/>
          </a:prstGeom>
          <a:effectLst>
            <a:outerShdw blurRad="50800" dist="38100" dir="2700000" algn="br" rotWithShape="0">
              <a:srgbClr val="000000">
                <a:alpha val="43000"/>
              </a:srgbClr>
            </a:outerShdw>
          </a:effectLst>
          <a:scene3d>
            <a:camera prst="orthographicFront"/>
            <a:lightRig rig="threePt" dir="t"/>
          </a:scene3d>
          <a:sp3d>
            <a:bevelT w="101600" prst="riblet"/>
          </a:sp3d>
        </p:spPr>
        <p:style>
          <a:lnRef idx="1">
            <a:schemeClr val="accent1"/>
          </a:lnRef>
          <a:fillRef idx="3">
            <a:schemeClr val="accent1"/>
          </a:fillRef>
          <a:effectRef idx="2">
            <a:schemeClr val="accent1"/>
          </a:effectRef>
          <a:fontRef idx="minor">
            <a:schemeClr val="lt1"/>
          </a:fontRef>
        </p:style>
        <p:txBody>
          <a:bodyPr rtlCol="0" anchor="ctr">
            <a:sp3d extrusionH="57150">
              <a:bevelT w="50800" h="38100" prst="riblet"/>
            </a:sp3d>
          </a:bodyPr>
          <a:lstStyle/>
          <a:p>
            <a:pPr algn="ctr"/>
            <a:endParaRPr lang="en-US" sz="1600" dirty="0" smtClean="0">
              <a:solidFill>
                <a:schemeClr val="tx1"/>
              </a:solidFill>
            </a:endParaRPr>
          </a:p>
          <a:p>
            <a:pPr algn="ctr"/>
            <a:r>
              <a:rPr lang="en-US" sz="1600" dirty="0" smtClean="0">
                <a:solidFill>
                  <a:schemeClr val="tx1"/>
                </a:solidFill>
              </a:rPr>
              <a:t>Fill out the “</a:t>
            </a:r>
            <a:r>
              <a:rPr lang="en-US" sz="1600" u="sng" dirty="0" smtClean="0">
                <a:solidFill>
                  <a:schemeClr val="tx1"/>
                </a:solidFill>
              </a:rPr>
              <a:t>Contact</a:t>
            </a:r>
            <a:r>
              <a:rPr lang="en-US" sz="1600" dirty="0" smtClean="0">
                <a:solidFill>
                  <a:schemeClr val="tx1"/>
                </a:solidFill>
              </a:rPr>
              <a:t>” </a:t>
            </a:r>
            <a:r>
              <a:rPr lang="en-US" sz="1600" b="1" dirty="0" smtClean="0">
                <a:solidFill>
                  <a:schemeClr val="tx1"/>
                </a:solidFill>
              </a:rPr>
              <a:t>AND</a:t>
            </a:r>
            <a:r>
              <a:rPr lang="en-US" sz="1600" dirty="0" smtClean="0">
                <a:solidFill>
                  <a:schemeClr val="tx1"/>
                </a:solidFill>
              </a:rPr>
              <a:t> “</a:t>
            </a:r>
            <a:r>
              <a:rPr lang="en-US" sz="1600" u="sng" dirty="0" smtClean="0">
                <a:solidFill>
                  <a:schemeClr val="tx1"/>
                </a:solidFill>
              </a:rPr>
              <a:t>Student Info Forms</a:t>
            </a:r>
            <a:r>
              <a:rPr lang="en-US" sz="1600" dirty="0" smtClean="0">
                <a:solidFill>
                  <a:schemeClr val="tx1"/>
                </a:solidFill>
              </a:rPr>
              <a:t>” found on </a:t>
            </a:r>
          </a:p>
          <a:p>
            <a:pPr algn="ctr"/>
            <a:r>
              <a:rPr lang="en-US" sz="1600" dirty="0" smtClean="0">
                <a:solidFill>
                  <a:schemeClr val="tx1"/>
                </a:solidFill>
              </a:rPr>
              <a:t>our Contact page</a:t>
            </a:r>
            <a:r>
              <a:rPr lang="en-US" sz="1600" dirty="0" smtClean="0">
                <a:solidFill>
                  <a:schemeClr val="tx1"/>
                </a:solidFill>
              </a:rPr>
              <a:t>. Hit “Submit” on </a:t>
            </a:r>
            <a:r>
              <a:rPr lang="en-US" sz="1600" u="sng" dirty="0" smtClean="0">
                <a:solidFill>
                  <a:schemeClr val="tx1"/>
                </a:solidFill>
              </a:rPr>
              <a:t>each</a:t>
            </a:r>
            <a:r>
              <a:rPr lang="en-US" sz="1600" dirty="0" smtClean="0">
                <a:solidFill>
                  <a:schemeClr val="tx1"/>
                </a:solidFill>
              </a:rPr>
              <a:t> form.</a:t>
            </a:r>
            <a:endParaRPr lang="en-US" sz="1600" dirty="0" smtClean="0">
              <a:solidFill>
                <a:schemeClr val="tx1"/>
              </a:solidFill>
            </a:endParaRPr>
          </a:p>
          <a:p>
            <a:pPr algn="ctr"/>
            <a:endParaRPr lang="en-US" sz="1600" dirty="0" smtClean="0">
              <a:solidFill>
                <a:schemeClr val="tx1"/>
              </a:solidFill>
            </a:endParaRPr>
          </a:p>
          <a:p>
            <a:pPr algn="ctr"/>
            <a:endParaRPr lang="en-US" sz="1600" dirty="0" smtClean="0">
              <a:solidFill>
                <a:schemeClr val="tx1"/>
              </a:solidFill>
            </a:endParaRPr>
          </a:p>
        </p:txBody>
      </p:sp>
      <p:sp>
        <p:nvSpPr>
          <p:cNvPr id="7" name="Bent Arrow 6"/>
          <p:cNvSpPr/>
          <p:nvPr/>
        </p:nvSpPr>
        <p:spPr>
          <a:xfrm>
            <a:off x="1978977" y="4889499"/>
            <a:ext cx="388874" cy="368301"/>
          </a:xfrm>
          <a:prstGeom prst="bentArrow">
            <a:avLst>
              <a:gd name="adj1" fmla="val 25000"/>
              <a:gd name="adj2" fmla="val 25000"/>
              <a:gd name="adj3" fmla="val 28376"/>
              <a:gd name="adj4" fmla="val 43750"/>
            </a:avLst>
          </a:prstGeom>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 name="Process 7"/>
          <p:cNvSpPr/>
          <p:nvPr/>
        </p:nvSpPr>
        <p:spPr>
          <a:xfrm>
            <a:off x="2367851" y="3898899"/>
            <a:ext cx="2139379" cy="1358901"/>
          </a:xfrm>
          <a:prstGeom prst="flowChartProcess">
            <a:avLst/>
          </a:prstGeom>
          <a:scene3d>
            <a:camera prst="orthographicFront"/>
            <a:lightRig rig="threePt" dir="t"/>
          </a:scene3d>
          <a:sp3d>
            <a:bevelT w="101600" prst="rible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u="sng" dirty="0" smtClean="0">
                <a:solidFill>
                  <a:schemeClr val="tx1"/>
                </a:solidFill>
              </a:rPr>
              <a:t>Pay</a:t>
            </a:r>
            <a:r>
              <a:rPr lang="en-US" sz="1600" dirty="0" smtClean="0">
                <a:solidFill>
                  <a:schemeClr val="tx1"/>
                </a:solidFill>
              </a:rPr>
              <a:t> for your evaluation using the PayPal option on the Services page of my site. </a:t>
            </a:r>
            <a:endParaRPr lang="en-US" sz="1600" dirty="0">
              <a:solidFill>
                <a:schemeClr val="tx1"/>
              </a:solidFill>
            </a:endParaRPr>
          </a:p>
        </p:txBody>
      </p:sp>
      <p:sp>
        <p:nvSpPr>
          <p:cNvPr id="9" name="Bent Arrow 8"/>
          <p:cNvSpPr/>
          <p:nvPr/>
        </p:nvSpPr>
        <p:spPr>
          <a:xfrm>
            <a:off x="4345051" y="3492500"/>
            <a:ext cx="324358" cy="406399"/>
          </a:xfrm>
          <a:prstGeom prst="bentArrow">
            <a:avLst/>
          </a:prstGeom>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 name="Process 9"/>
          <p:cNvSpPr/>
          <p:nvPr/>
        </p:nvSpPr>
        <p:spPr>
          <a:xfrm>
            <a:off x="4669409" y="2768599"/>
            <a:ext cx="2115058" cy="1346200"/>
          </a:xfrm>
          <a:prstGeom prst="flowChartProcess">
            <a:avLst/>
          </a:prstGeom>
          <a:scene3d>
            <a:camera prst="orthographicFront"/>
            <a:lightRig rig="threePt" dir="t"/>
          </a:scene3d>
          <a:sp3d>
            <a:bevelT w="101600" prst="rible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u="sng" dirty="0" smtClean="0">
                <a:solidFill>
                  <a:schemeClr val="tx1"/>
                </a:solidFill>
              </a:rPr>
              <a:t>Submit </a:t>
            </a:r>
            <a:r>
              <a:rPr lang="en-US" sz="1600" dirty="0" smtClean="0">
                <a:solidFill>
                  <a:schemeClr val="tx1"/>
                </a:solidFill>
              </a:rPr>
              <a:t>to your evaluator the items seen in this presentation.</a:t>
            </a:r>
            <a:endParaRPr lang="en-US" sz="1600" dirty="0">
              <a:solidFill>
                <a:schemeClr val="tx1"/>
              </a:solidFill>
            </a:endParaRPr>
          </a:p>
        </p:txBody>
      </p:sp>
      <p:sp>
        <p:nvSpPr>
          <p:cNvPr id="11" name="Process 10"/>
          <p:cNvSpPr/>
          <p:nvPr/>
        </p:nvSpPr>
        <p:spPr>
          <a:xfrm>
            <a:off x="6962267" y="1444532"/>
            <a:ext cx="2200627" cy="2047968"/>
          </a:xfrm>
          <a:prstGeom prst="flowChartProcess">
            <a:avLst/>
          </a:prstGeom>
          <a:scene3d>
            <a:camera prst="orthographicFront"/>
            <a:lightRig rig="threePt" dir="t"/>
          </a:scene3d>
          <a:sp3d>
            <a:bevelT w="101600" prst="rible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u="sng" dirty="0" smtClean="0">
                <a:solidFill>
                  <a:schemeClr val="tx1"/>
                </a:solidFill>
              </a:rPr>
              <a:t>Meet </a:t>
            </a:r>
            <a:r>
              <a:rPr lang="en-US" sz="1600" dirty="0" smtClean="0">
                <a:solidFill>
                  <a:schemeClr val="tx1"/>
                </a:solidFill>
              </a:rPr>
              <a:t>with your Evaluator either </a:t>
            </a:r>
          </a:p>
          <a:p>
            <a:pPr algn="ctr"/>
            <a:r>
              <a:rPr lang="en-US" sz="1600" u="sng" dirty="0" smtClean="0">
                <a:solidFill>
                  <a:schemeClr val="tx1"/>
                </a:solidFill>
              </a:rPr>
              <a:t>in-person or online </a:t>
            </a:r>
          </a:p>
          <a:p>
            <a:pPr algn="ctr"/>
            <a:r>
              <a:rPr lang="en-US" sz="1600" dirty="0" smtClean="0">
                <a:solidFill>
                  <a:schemeClr val="tx1"/>
                </a:solidFill>
              </a:rPr>
              <a:t>for some valuable feedback.</a:t>
            </a:r>
          </a:p>
          <a:p>
            <a:pPr algn="ctr"/>
            <a:r>
              <a:rPr lang="en-US" sz="1600" dirty="0" smtClean="0">
                <a:solidFill>
                  <a:srgbClr val="000000"/>
                </a:solidFill>
              </a:rPr>
              <a:t>Enjoy another wonderful year of homeschooling!*</a:t>
            </a:r>
            <a:endParaRPr lang="en-US" sz="1600" dirty="0">
              <a:solidFill>
                <a:srgbClr val="000000"/>
              </a:solidFill>
            </a:endParaRPr>
          </a:p>
        </p:txBody>
      </p:sp>
      <p:sp>
        <p:nvSpPr>
          <p:cNvPr id="12" name="Bent Arrow 11"/>
          <p:cNvSpPr/>
          <p:nvPr/>
        </p:nvSpPr>
        <p:spPr>
          <a:xfrm>
            <a:off x="6606667" y="2309587"/>
            <a:ext cx="355600" cy="459012"/>
          </a:xfrm>
          <a:prstGeom prst="bentArrow">
            <a:avLst/>
          </a:prstGeom>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14" name="Picture 13" descr="Woman-Jumping.jpg"/>
          <p:cNvPicPr>
            <a:picLocks noChangeAspect="1"/>
          </p:cNvPicPr>
          <p:nvPr/>
        </p:nvPicPr>
        <p:blipFill>
          <a:blip r:embed="rId2"/>
          <a:stretch>
            <a:fillRect/>
          </a:stretch>
        </p:blipFill>
        <p:spPr>
          <a:xfrm>
            <a:off x="6962267" y="0"/>
            <a:ext cx="2181733" cy="1444532"/>
          </a:xfrm>
          <a:prstGeom prst="rect">
            <a:avLst/>
          </a:prstGeom>
        </p:spPr>
      </p:pic>
      <p:sp>
        <p:nvSpPr>
          <p:cNvPr id="13" name="TextBox 12"/>
          <p:cNvSpPr txBox="1"/>
          <p:nvPr/>
        </p:nvSpPr>
        <p:spPr>
          <a:xfrm>
            <a:off x="2774794" y="5704111"/>
            <a:ext cx="6388100" cy="954107"/>
          </a:xfrm>
          <a:prstGeom prst="rect">
            <a:avLst/>
          </a:prstGeom>
          <a:noFill/>
        </p:spPr>
        <p:txBody>
          <a:bodyPr wrap="square" rtlCol="0">
            <a:spAutoFit/>
          </a:bodyPr>
          <a:lstStyle/>
          <a:p>
            <a:r>
              <a:rPr lang="en-US" sz="1400" dirty="0" smtClean="0"/>
              <a:t>*Upon completion of a successful review, I’ll email the Certificate of Review directly to you </a:t>
            </a:r>
            <a:r>
              <a:rPr lang="en-US" sz="1400" b="1" i="1" dirty="0" smtClean="0"/>
              <a:t>and</a:t>
            </a:r>
            <a:r>
              <a:rPr lang="en-US" sz="1400" dirty="0" smtClean="0"/>
              <a:t> to your county liaison. I will also send you </a:t>
            </a:r>
            <a:r>
              <a:rPr lang="en-US" sz="1400" dirty="0" smtClean="0"/>
              <a:t> </a:t>
            </a:r>
            <a:r>
              <a:rPr lang="en-US" sz="1400" dirty="0" smtClean="0"/>
              <a:t>some extra things to </a:t>
            </a:r>
            <a:r>
              <a:rPr lang="en-US" sz="1400" dirty="0" smtClean="0"/>
              <a:t>give you more feedback and help </a:t>
            </a:r>
            <a:r>
              <a:rPr lang="en-US" sz="1400" dirty="0" smtClean="0"/>
              <a:t>you all celebrate your successful year of homeschooling!</a:t>
            </a:r>
            <a:endParaRPr lang="en-US" sz="1400" dirty="0"/>
          </a:p>
        </p:txBody>
      </p:sp>
      <p:sp>
        <p:nvSpPr>
          <p:cNvPr id="15" name="Content Placeholder 14"/>
          <p:cNvSpPr>
            <a:spLocks noGrp="1"/>
          </p:cNvSpPr>
          <p:nvPr>
            <p:ph idx="1"/>
          </p:nvPr>
        </p:nvSpPr>
        <p:spPr>
          <a:xfrm>
            <a:off x="0" y="1181101"/>
            <a:ext cx="6962267" cy="1128486"/>
          </a:xfrm>
        </p:spPr>
        <p:txBody>
          <a:bodyPr>
            <a:normAutofit/>
          </a:bodyPr>
          <a:lstStyle/>
          <a:p>
            <a:pPr>
              <a:buNone/>
            </a:pPr>
            <a:r>
              <a:rPr lang="en-US" sz="1800" dirty="0" smtClean="0"/>
              <a:t>     Use that handy “Checklist” on our Services page and then… </a:t>
            </a:r>
          </a:p>
          <a:p>
            <a:pPr>
              <a:buNone/>
            </a:pPr>
            <a:endParaRPr lang="en-US" sz="2000" dirty="0"/>
          </a:p>
        </p:txBody>
      </p:sp>
    </p:spTree>
  </p:cSld>
  <p:clrMapOvr>
    <a:masterClrMapping/>
  </p:clrMapOvr>
  <mc:AlternateContent xmlns:mc="http://schemas.openxmlformats.org/markup-compatibility/2006">
    <mc:Choice xmlns:p14="http://schemas.microsoft.com/office/powerpoint/2010/main" Requires="p14">
      <p:transition>
        <p14:prism dir="r"/>
      </p:transition>
    </mc:Choice>
    <mc:Fallback>
      <p:transition>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This presentation has been brought to you by </a:t>
            </a:r>
            <a:r>
              <a:rPr lang="en-US" dirty="0" err="1" smtClean="0"/>
              <a:t>EvaluationStation.Com</a:t>
            </a:r>
            <a:endParaRPr lang="en-US" dirty="0"/>
          </a:p>
        </p:txBody>
      </p:sp>
      <p:sp>
        <p:nvSpPr>
          <p:cNvPr id="5" name="Content Placeholder 4"/>
          <p:cNvSpPr>
            <a:spLocks noGrp="1"/>
          </p:cNvSpPr>
          <p:nvPr>
            <p:ph idx="1"/>
          </p:nvPr>
        </p:nvSpPr>
        <p:spPr>
          <a:xfrm>
            <a:off x="0" y="1444532"/>
            <a:ext cx="9144000" cy="5413468"/>
          </a:xfrm>
        </p:spPr>
        <p:txBody>
          <a:bodyPr>
            <a:normAutofit fontScale="92500" lnSpcReduction="20000"/>
          </a:bodyPr>
          <a:lstStyle/>
          <a:p>
            <a:pPr algn="ctr">
              <a:buNone/>
            </a:pPr>
            <a:r>
              <a:rPr lang="en-US" sz="2000" dirty="0" smtClean="0"/>
              <a:t>Visit our website to:</a:t>
            </a:r>
          </a:p>
          <a:p>
            <a:pPr algn="ctr">
              <a:buNone/>
            </a:pPr>
            <a:r>
              <a:rPr lang="en-US" sz="1800" dirty="0" smtClean="0"/>
              <a:t>Download our handy “Checklist.”</a:t>
            </a:r>
          </a:p>
          <a:p>
            <a:pPr algn="ctr">
              <a:buNone/>
            </a:pPr>
            <a:r>
              <a:rPr lang="en-US" sz="1800" i="1" dirty="0" smtClean="0"/>
              <a:t>Find out about some great resources.</a:t>
            </a:r>
          </a:p>
          <a:p>
            <a:pPr algn="ctr">
              <a:buNone/>
            </a:pPr>
            <a:r>
              <a:rPr lang="en-US" sz="1800" dirty="0" smtClean="0"/>
              <a:t>Read client testimonies.</a:t>
            </a:r>
          </a:p>
          <a:p>
            <a:pPr algn="ctr">
              <a:buNone/>
            </a:pPr>
            <a:r>
              <a:rPr lang="en-US" sz="1800" i="1" dirty="0" smtClean="0"/>
              <a:t>Receive support and encouragement on our “Laugh” page.</a:t>
            </a:r>
          </a:p>
          <a:p>
            <a:pPr algn="ctr">
              <a:buNone/>
            </a:pPr>
            <a:r>
              <a:rPr lang="en-US" sz="1800" dirty="0" smtClean="0"/>
              <a:t>And browse our online store and visit, “</a:t>
            </a:r>
            <a:r>
              <a:rPr lang="en-US" sz="1800" u="sng" dirty="0" smtClean="0"/>
              <a:t>The Christian Galiardo Memorial Library</a:t>
            </a:r>
            <a:r>
              <a:rPr lang="en-US" sz="1800" dirty="0" smtClean="0"/>
              <a:t>”!</a:t>
            </a:r>
          </a:p>
          <a:p>
            <a:pPr algn="ctr">
              <a:buNone/>
            </a:pPr>
            <a:r>
              <a:rPr lang="en-US" sz="2000" dirty="0" smtClean="0">
                <a:latin typeface="Handwriting - Dakota"/>
                <a:cs typeface="Handwriting - Dakota"/>
              </a:rPr>
              <a:t>God bless you on your homeschooling journey!</a:t>
            </a:r>
          </a:p>
          <a:p>
            <a:pPr algn="ctr">
              <a:buNone/>
            </a:pPr>
            <a:r>
              <a:rPr lang="en-US" sz="1800" dirty="0" smtClean="0"/>
              <a:t>Certified Teacher and </a:t>
            </a:r>
            <a:r>
              <a:rPr lang="en-US" sz="1800" dirty="0" err="1" smtClean="0"/>
              <a:t>Homeschool</a:t>
            </a:r>
            <a:r>
              <a:rPr lang="en-US" sz="1800" dirty="0" smtClean="0"/>
              <a:t> Mom: Carleen Galiardo, B.A., Ed.</a:t>
            </a:r>
          </a:p>
          <a:p>
            <a:pPr algn="ctr">
              <a:buNone/>
            </a:pPr>
            <a:r>
              <a:rPr lang="en-US" sz="1730" dirty="0" smtClean="0"/>
              <a:t>727 692-6596    </a:t>
            </a:r>
            <a:r>
              <a:rPr lang="en-US" sz="1730" dirty="0" err="1" smtClean="0"/>
              <a:t>Carleensforgiven@gmail.com</a:t>
            </a:r>
            <a:r>
              <a:rPr lang="en-US" sz="1730" dirty="0" smtClean="0"/>
              <a:t> </a:t>
            </a:r>
            <a:endParaRPr lang="en-US" sz="1730" dirty="0" smtClean="0"/>
          </a:p>
          <a:p>
            <a:pPr algn="ctr">
              <a:buNone/>
            </a:pPr>
            <a:r>
              <a:rPr lang="en-US" sz="1730" dirty="0" err="1" smtClean="0"/>
              <a:t>facebook</a:t>
            </a:r>
            <a:r>
              <a:rPr lang="en-US" sz="1730" dirty="0" smtClean="0"/>
              <a:t>: Evaluation Station!      Blog: </a:t>
            </a:r>
            <a:r>
              <a:rPr lang="en-US" sz="1730" dirty="0" err="1" smtClean="0"/>
              <a:t>EvaluationStation.Blogspot.Com</a:t>
            </a:r>
            <a:r>
              <a:rPr lang="en-US" sz="1730" dirty="0" smtClean="0"/>
              <a:t>      Twitter: @</a:t>
            </a:r>
            <a:r>
              <a:rPr lang="en-US" sz="1730" dirty="0" err="1" smtClean="0"/>
              <a:t>ThatEvalGal</a:t>
            </a:r>
            <a:endParaRPr lang="en-US" sz="1730" dirty="0" smtClean="0"/>
          </a:p>
          <a:p>
            <a:pPr algn="ctr">
              <a:buNone/>
            </a:pPr>
            <a:r>
              <a:rPr lang="en-US" sz="1600" dirty="0" smtClean="0"/>
              <a:t>© 2010, Carleen Galiardo</a:t>
            </a:r>
          </a:p>
          <a:p>
            <a:pPr algn="ctr">
              <a:buNone/>
            </a:pPr>
            <a:endParaRPr lang="en-US" sz="2000" dirty="0" smtClean="0"/>
          </a:p>
          <a:p>
            <a:pPr algn="ctr">
              <a:buNone/>
            </a:pPr>
            <a:endParaRPr lang="en-US" sz="2000" dirty="0" smtClean="0"/>
          </a:p>
          <a:p>
            <a:pPr algn="ctr">
              <a:buNone/>
            </a:pPr>
            <a:endParaRPr lang="en-US" sz="2000" dirty="0" smtClean="0"/>
          </a:p>
          <a:p>
            <a:pPr algn="ctr">
              <a:buNone/>
            </a:pPr>
            <a:endParaRPr lang="en-US" sz="2000" dirty="0" smtClean="0"/>
          </a:p>
          <a:p>
            <a:pPr algn="ctr">
              <a:buNone/>
            </a:pPr>
            <a:endParaRPr lang="en-US" sz="2000" dirty="0"/>
          </a:p>
        </p:txBody>
      </p:sp>
    </p:spTree>
  </p:cSld>
  <p:clrMapOvr>
    <a:masterClrMapping/>
  </p:clrMapOvr>
  <mc:AlternateContent xmlns:mc="http://schemas.openxmlformats.org/markup-compatibility/2006">
    <mc:Choice xmlns:p14="http://schemas.microsoft.com/office/powerpoint/2010/main" Requires="p14">
      <p:transition>
        <p14:prism dir="u"/>
      </p:transition>
    </mc:Choice>
    <mc:Fallback>
      <p:transition>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Bibliographical Info </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sz="1800" b="1" dirty="0" smtClean="0"/>
              <a:t>Q. What is a portfolio? </a:t>
            </a:r>
            <a:r>
              <a:rPr lang="en-US" sz="1800" b="1" dirty="0" err="1" smtClean="0"/>
              <a:t>A.Section</a:t>
            </a:r>
            <a:r>
              <a:rPr lang="en-US" sz="1800" b="1" dirty="0" smtClean="0"/>
              <a:t> 1002.41, F.S. defines a portfolio as "A log of educational activities which is made contemporaneously with the instruction and which designates by title any reading materials used and samples of any writings, worksheets, workbooks, or reactive materials used or developed by the student." (As you teach, you should date and record the activities that occur and materials that are used.) The law further requires the parent or guardian to preserve the portfolio for two years and to make the portfolio available for inspection upon 15 days' written notice by the superintendent, or the superintendent's designee. Nothing in the Legislation requires the superintendent to inspect all portfolios.</a:t>
            </a:r>
          </a:p>
          <a:p>
            <a:pPr>
              <a:buNone/>
            </a:pPr>
            <a:r>
              <a:rPr lang="en-US" sz="1800" b="1" dirty="0" smtClean="0"/>
              <a:t>	</a:t>
            </a:r>
            <a:r>
              <a:rPr lang="en-US" sz="1500" b="1" dirty="0" smtClean="0"/>
              <a:t>This presentation was last updated </a:t>
            </a:r>
            <a:r>
              <a:rPr lang="en-US" sz="1500" b="1" dirty="0" smtClean="0"/>
              <a:t>October</a:t>
            </a:r>
            <a:r>
              <a:rPr lang="en-US" sz="1500" b="1" dirty="0" smtClean="0"/>
              <a:t> </a:t>
            </a:r>
            <a:r>
              <a:rPr lang="en-US" sz="1500" b="1" dirty="0" smtClean="0"/>
              <a:t>7, </a:t>
            </a:r>
            <a:r>
              <a:rPr lang="en-US" sz="1500" b="1" dirty="0" smtClean="0"/>
              <a:t>2017 </a:t>
            </a:r>
            <a:r>
              <a:rPr lang="en-US" sz="1500" b="1" dirty="0" smtClean="0"/>
              <a:t>and is a </a:t>
            </a:r>
            <a:r>
              <a:rPr lang="en-US" sz="1500" b="1" dirty="0" smtClean="0"/>
              <a:t>proprietary product of</a:t>
            </a:r>
          </a:p>
          <a:p>
            <a:pPr>
              <a:buNone/>
            </a:pPr>
            <a:endParaRPr lang="en-US" sz="1500" b="1" dirty="0" smtClean="0"/>
          </a:p>
          <a:p>
            <a:pPr>
              <a:buNone/>
            </a:pPr>
            <a:r>
              <a:rPr lang="en-US" sz="1800" b="1" dirty="0" smtClean="0"/>
              <a:t>			            </a:t>
            </a:r>
            <a:r>
              <a:rPr lang="en-US" sz="2600" b="1" dirty="0" err="1" smtClean="0"/>
              <a:t>EvaluationStation.Com</a:t>
            </a:r>
            <a:endParaRPr lang="en-US" sz="2600" b="1" dirty="0" smtClean="0"/>
          </a:p>
          <a:p>
            <a:pPr>
              <a:buNone/>
            </a:pPr>
            <a:r>
              <a:rPr lang="en-US" sz="1800" b="1" dirty="0" smtClean="0"/>
              <a:t> </a:t>
            </a:r>
          </a:p>
          <a:p>
            <a:endParaRPr lang="en-US" sz="1800" dirty="0"/>
          </a:p>
        </p:txBody>
      </p:sp>
    </p:spTree>
  </p:cSld>
  <p:clrMapOvr>
    <a:masterClrMapping/>
  </p:clrMapOvr>
  <mc:AlternateContent xmlns:mc="http://schemas.openxmlformats.org/markup-compatibility/2006">
    <mc:Choice xmlns:p14="http://schemas.microsoft.com/office/powerpoint/2010/main" Requires="p14">
      <p:transition>
        <p14:prism dir="d"/>
      </p:transition>
    </mc:Choice>
    <mc:Fallback>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1549400"/>
          </a:xfrm>
        </p:spPr>
        <p:txBody>
          <a:bodyPr anchor="t"/>
          <a:lstStyle/>
          <a:p>
            <a:r>
              <a:rPr lang="en-US" sz="2800" dirty="0" smtClean="0"/>
              <a:t>Every homeschooler is required to have a portfolio… </a:t>
            </a:r>
            <a:br>
              <a:rPr lang="en-US" sz="2800" dirty="0" smtClean="0"/>
            </a:br>
            <a:r>
              <a:rPr lang="en-US" sz="2800" dirty="0" smtClean="0"/>
              <a:t>So why not use it to meet the requirement for your annual </a:t>
            </a:r>
            <a:r>
              <a:rPr lang="en-US" sz="2800" dirty="0" err="1" smtClean="0"/>
              <a:t>homeschool</a:t>
            </a:r>
            <a:r>
              <a:rPr lang="en-US" sz="2800" dirty="0" smtClean="0"/>
              <a:t> evaluation?</a:t>
            </a:r>
            <a:endParaRPr lang="en-US" sz="2800" dirty="0"/>
          </a:p>
        </p:txBody>
      </p:sp>
      <p:sp>
        <p:nvSpPr>
          <p:cNvPr id="3" name="Content Placeholder 2"/>
          <p:cNvSpPr>
            <a:spLocks noGrp="1"/>
          </p:cNvSpPr>
          <p:nvPr>
            <p:ph idx="1"/>
          </p:nvPr>
        </p:nvSpPr>
        <p:spPr>
          <a:xfrm>
            <a:off x="549275" y="1752600"/>
            <a:ext cx="8042276" cy="4914901"/>
          </a:xfrm>
        </p:spPr>
        <p:txBody>
          <a:bodyPr anchor="ctr"/>
          <a:lstStyle/>
          <a:p>
            <a:pPr algn="ctr">
              <a:buNone/>
            </a:pPr>
            <a:r>
              <a:rPr lang="en-US" dirty="0" smtClean="0"/>
              <a:t>This presentation is intended for Florida </a:t>
            </a:r>
            <a:r>
              <a:rPr lang="en-US" dirty="0" smtClean="0"/>
              <a:t>based homeschoolers </a:t>
            </a:r>
            <a:r>
              <a:rPr lang="en-US" dirty="0" smtClean="0"/>
              <a:t>who have chosen to use their child’s portfolio </a:t>
            </a:r>
            <a:r>
              <a:rPr lang="en-US" dirty="0" smtClean="0"/>
              <a:t>to </a:t>
            </a:r>
            <a:r>
              <a:rPr lang="en-US" dirty="0" smtClean="0"/>
              <a:t>meet the requirement for their yearly,                                 state mandated evaluation.</a:t>
            </a:r>
          </a:p>
          <a:p>
            <a:pPr algn="ctr">
              <a:buNone/>
            </a:pPr>
            <a:r>
              <a:rPr lang="en-US" dirty="0" smtClean="0"/>
              <a:t>The guidelines presented here are based upon requirements mandated by state law                         and brought to you by…</a:t>
            </a:r>
          </a:p>
          <a:p>
            <a:pPr algn="ctr">
              <a:buNone/>
            </a:pPr>
            <a:endParaRPr lang="en-US" dirty="0" smtClean="0"/>
          </a:p>
          <a:p>
            <a:pPr algn="ctr">
              <a:buNone/>
            </a:pPr>
            <a:r>
              <a:rPr lang="en-US" sz="3200" dirty="0" err="1" smtClean="0">
                <a:solidFill>
                  <a:schemeClr val="accent1"/>
                </a:solidFill>
              </a:rPr>
              <a:t>EvaluationStation.Com</a:t>
            </a:r>
            <a:endParaRPr lang="en-US" sz="3200" dirty="0">
              <a:solidFill>
                <a:schemeClr val="accent1"/>
              </a:solidFill>
            </a:endParaRPr>
          </a:p>
        </p:txBody>
      </p:sp>
    </p:spTree>
  </p:cSld>
  <p:clrMapOvr>
    <a:masterClrMapping/>
  </p:clrMapOvr>
  <mc:AlternateContent xmlns:mc="http://schemas.openxmlformats.org/markup-compatibility/2006">
    <mc:Choice xmlns:p14="http://schemas.microsoft.com/office/powerpoint/2010/main" Requires="p14">
      <p:transition>
        <p14:prism/>
      </p:transition>
    </mc:Choice>
    <mc:Fallback>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431800"/>
            <a:ext cx="8042276" cy="889000"/>
          </a:xfrm>
        </p:spPr>
        <p:txBody>
          <a:bodyPr anchor="t"/>
          <a:lstStyle/>
          <a:p>
            <a:r>
              <a:rPr lang="en-US" sz="4400" dirty="0" smtClean="0"/>
              <a:t>A portfolio is…</a:t>
            </a:r>
            <a:endParaRPr lang="en-US" sz="4400" dirty="0"/>
          </a:p>
        </p:txBody>
      </p:sp>
      <p:sp>
        <p:nvSpPr>
          <p:cNvPr id="3" name="Content Placeholder 2"/>
          <p:cNvSpPr>
            <a:spLocks noGrp="1"/>
          </p:cNvSpPr>
          <p:nvPr>
            <p:ph idx="1"/>
          </p:nvPr>
        </p:nvSpPr>
        <p:spPr>
          <a:xfrm>
            <a:off x="549275" y="1320800"/>
            <a:ext cx="8042276" cy="5537200"/>
          </a:xfrm>
        </p:spPr>
        <p:txBody>
          <a:bodyPr>
            <a:normAutofit/>
          </a:bodyPr>
          <a:lstStyle/>
          <a:p>
            <a:pPr algn="ctr">
              <a:buNone/>
            </a:pPr>
            <a:endParaRPr lang="en-US" dirty="0" smtClean="0">
              <a:latin typeface="+mj-lt"/>
              <a:cs typeface="Snell Roundhand"/>
            </a:endParaRPr>
          </a:p>
          <a:p>
            <a:pPr algn="ctr">
              <a:buNone/>
            </a:pPr>
            <a:r>
              <a:rPr lang="en-US" dirty="0" smtClean="0">
                <a:latin typeface="+mj-lt"/>
                <a:cs typeface="Snell Roundhand"/>
              </a:rPr>
              <a:t>an organized collection of  </a:t>
            </a:r>
          </a:p>
          <a:p>
            <a:pPr algn="ctr">
              <a:buNone/>
            </a:pPr>
            <a:r>
              <a:rPr lang="en-US" dirty="0" smtClean="0">
                <a:latin typeface="+mj-lt"/>
                <a:cs typeface="Snell Roundhand"/>
              </a:rPr>
              <a:t>               </a:t>
            </a:r>
          </a:p>
          <a:p>
            <a:pPr lvl="5">
              <a:buClr>
                <a:schemeClr val="accent1"/>
              </a:buClr>
              <a:buNone/>
            </a:pPr>
            <a:r>
              <a:rPr lang="en-US" sz="2400" dirty="0" smtClean="0">
                <a:latin typeface="+mj-lt"/>
                <a:cs typeface="Snell Roundhand"/>
              </a:rPr>
              <a:t>records  &amp;  documents, </a:t>
            </a:r>
          </a:p>
          <a:p>
            <a:pPr lvl="5">
              <a:buClr>
                <a:schemeClr val="accent1"/>
              </a:buClr>
              <a:buNone/>
            </a:pPr>
            <a:r>
              <a:rPr lang="en-US" sz="2400" dirty="0" smtClean="0">
                <a:latin typeface="+mj-lt"/>
                <a:cs typeface="Snell Roundhand"/>
              </a:rPr>
              <a:t>lists &amp;  work samples, </a:t>
            </a:r>
          </a:p>
          <a:p>
            <a:pPr lvl="5">
              <a:buClr>
                <a:schemeClr val="accent1"/>
              </a:buClr>
              <a:buNone/>
            </a:pPr>
            <a:r>
              <a:rPr lang="en-US" sz="2400" dirty="0" smtClean="0">
                <a:latin typeface="+mj-lt"/>
                <a:cs typeface="Snell Roundhand"/>
              </a:rPr>
              <a:t>photos, videos, &amp; awards                                                </a:t>
            </a:r>
          </a:p>
          <a:p>
            <a:pPr algn="ctr">
              <a:buNone/>
            </a:pPr>
            <a:r>
              <a:rPr lang="en-US" dirty="0" smtClean="0">
                <a:latin typeface="+mj-lt"/>
                <a:cs typeface="Snell Roundhand"/>
              </a:rPr>
              <a:t>that tell the story </a:t>
            </a:r>
          </a:p>
          <a:p>
            <a:pPr algn="ctr">
              <a:buNone/>
            </a:pPr>
            <a:r>
              <a:rPr lang="en-US" dirty="0" smtClean="0">
                <a:latin typeface="+mj-lt"/>
                <a:cs typeface="Snell Roundhand"/>
              </a:rPr>
              <a:t>of your child’s year of homeschooling.</a:t>
            </a:r>
          </a:p>
          <a:p>
            <a:pPr algn="ctr">
              <a:buNone/>
            </a:pPr>
            <a:endParaRPr lang="en-US" dirty="0"/>
          </a:p>
        </p:txBody>
      </p:sp>
      <p:pic>
        <p:nvPicPr>
          <p:cNvPr id="4" name="Picture 3" descr="Docs for Powerpoint.PDF"/>
          <p:cNvPicPr>
            <a:picLocks noChangeAspect="1"/>
          </p:cNvPicPr>
          <p:nvPr/>
        </p:nvPicPr>
        <p:blipFill>
          <a:blip r:embed="rId2"/>
          <a:stretch>
            <a:fillRect/>
          </a:stretch>
        </p:blipFill>
        <p:spPr>
          <a:xfrm rot="20699180">
            <a:off x="549276" y="546342"/>
            <a:ext cx="1517401" cy="2085187"/>
          </a:xfrm>
          <a:prstGeom prst="rect">
            <a:avLst/>
          </a:prstGeom>
          <a:ln>
            <a:noFill/>
          </a:ln>
          <a:effectLst>
            <a:outerShdw blurRad="190500" algn="tl" rotWithShape="0">
              <a:srgbClr val="000000">
                <a:alpha val="70000"/>
              </a:srgbClr>
            </a:outerShdw>
          </a:effectLst>
        </p:spPr>
      </p:pic>
      <p:pic>
        <p:nvPicPr>
          <p:cNvPr id="5" name="Picture 4" descr="ROB'S SCHEDULE.pdf"/>
          <p:cNvPicPr>
            <a:picLocks noChangeAspect="1"/>
          </p:cNvPicPr>
          <p:nvPr/>
        </p:nvPicPr>
        <p:blipFill>
          <a:blip r:embed="rId3"/>
          <a:stretch>
            <a:fillRect/>
          </a:stretch>
        </p:blipFill>
        <p:spPr>
          <a:xfrm rot="1114900">
            <a:off x="6686132" y="951229"/>
            <a:ext cx="2240429" cy="1731241"/>
          </a:xfrm>
          <a:prstGeom prst="rect">
            <a:avLst/>
          </a:prstGeom>
          <a:ln>
            <a:noFill/>
          </a:ln>
          <a:effectLst>
            <a:outerShdw blurRad="190500" algn="tl" rotWithShape="0">
              <a:srgbClr val="000000">
                <a:alpha val="70000"/>
              </a:srgbClr>
            </a:outerShdw>
          </a:effectLst>
        </p:spPr>
      </p:pic>
      <p:pic>
        <p:nvPicPr>
          <p:cNvPr id="6" name="Picture 5" descr="TTMinorReading.jpg"/>
          <p:cNvPicPr>
            <a:picLocks noChangeAspect="1"/>
          </p:cNvPicPr>
          <p:nvPr/>
        </p:nvPicPr>
        <p:blipFill>
          <a:blip r:embed="rId4"/>
          <a:stretch>
            <a:fillRect/>
          </a:stretch>
        </p:blipFill>
        <p:spPr>
          <a:xfrm>
            <a:off x="191415" y="4464738"/>
            <a:ext cx="1651000" cy="1531689"/>
          </a:xfrm>
          <a:prstGeom prst="rect">
            <a:avLst/>
          </a:prstGeom>
          <a:ln>
            <a:noFill/>
          </a:ln>
          <a:effectLst>
            <a:outerShdw blurRad="292100" dist="139700" dir="2700000" algn="tl" rotWithShape="0">
              <a:srgbClr val="333333">
                <a:alpha val="65000"/>
              </a:srgbClr>
            </a:outerShdw>
          </a:effectLst>
        </p:spPr>
      </p:pic>
      <p:pic>
        <p:nvPicPr>
          <p:cNvPr id="7" name="Picture 6" descr="Docs for Powerpoint.PDF"/>
          <p:cNvPicPr>
            <a:picLocks noChangeAspect="1"/>
          </p:cNvPicPr>
          <p:nvPr/>
        </p:nvPicPr>
        <p:blipFill>
          <a:blip r:embed="rId5"/>
          <a:stretch>
            <a:fillRect/>
          </a:stretch>
        </p:blipFill>
        <p:spPr>
          <a:xfrm>
            <a:off x="7319230" y="4038600"/>
            <a:ext cx="1424721" cy="1957827"/>
          </a:xfrm>
          <a:prstGeom prst="rect">
            <a:avLst/>
          </a:prstGeom>
          <a:ln>
            <a:noFill/>
          </a:ln>
          <a:effectLst>
            <a:outerShdw blurRad="190500" algn="tl" rotWithShape="0">
              <a:srgbClr val="000000">
                <a:alpha val="70000"/>
              </a:srgbClr>
            </a:outerShdw>
          </a:effectLst>
        </p:spPr>
      </p:pic>
    </p:spTree>
  </p:cSld>
  <p:clrMapOvr>
    <a:masterClrMapping/>
  </p:clrMapOvr>
  <mc:AlternateContent xmlns:mc="http://schemas.openxmlformats.org/markup-compatibility/2006">
    <mc:Choice xmlns:p14="http://schemas.microsoft.com/office/powerpoint/2010/main" Requires="p14">
      <p:transition>
        <p14:prism dir="r"/>
      </p:transition>
    </mc:Choice>
    <mc:Fallback>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263245"/>
            <a:ext cx="8042276" cy="867055"/>
          </a:xfrm>
        </p:spPr>
        <p:txBody>
          <a:bodyPr anchor="t"/>
          <a:lstStyle/>
          <a:p>
            <a:r>
              <a:rPr lang="en-US" dirty="0" smtClean="0"/>
              <a:t>  A portfolio is </a:t>
            </a:r>
            <a:r>
              <a:rPr lang="en-US" i="1" u="sng" dirty="0" smtClean="0"/>
              <a:t>not</a:t>
            </a:r>
            <a:r>
              <a:rPr lang="en-US" dirty="0" smtClean="0"/>
              <a:t>…</a:t>
            </a:r>
            <a:endParaRPr lang="en-US" dirty="0"/>
          </a:p>
        </p:txBody>
      </p:sp>
      <p:sp>
        <p:nvSpPr>
          <p:cNvPr id="3" name="Content Placeholder 2"/>
          <p:cNvSpPr>
            <a:spLocks noGrp="1"/>
          </p:cNvSpPr>
          <p:nvPr>
            <p:ph idx="1"/>
          </p:nvPr>
        </p:nvSpPr>
        <p:spPr>
          <a:xfrm>
            <a:off x="549275" y="5194299"/>
            <a:ext cx="8042276" cy="1003299"/>
          </a:xfrm>
        </p:spPr>
        <p:txBody>
          <a:bodyPr anchor="t">
            <a:normAutofit fontScale="25000" lnSpcReduction="20000"/>
          </a:bodyPr>
          <a:lstStyle/>
          <a:p>
            <a:pPr algn="ctr">
              <a:buNone/>
            </a:pPr>
            <a:endParaRPr lang="en-US" dirty="0" smtClean="0"/>
          </a:p>
          <a:p>
            <a:pPr algn="ctr">
              <a:buNone/>
            </a:pPr>
            <a:r>
              <a:rPr lang="en-US" sz="11200" i="1" u="sng" dirty="0" smtClean="0">
                <a:solidFill>
                  <a:schemeClr val="accent1"/>
                </a:solidFill>
              </a:rPr>
              <a:t>EVERYTHING</a:t>
            </a:r>
            <a:r>
              <a:rPr lang="en-US" sz="12800" dirty="0" smtClean="0">
                <a:solidFill>
                  <a:schemeClr val="accent1"/>
                </a:solidFill>
              </a:rPr>
              <a:t>  </a:t>
            </a:r>
            <a:r>
              <a:rPr lang="en-US" sz="9600" dirty="0" smtClean="0">
                <a:solidFill>
                  <a:schemeClr val="accent1"/>
                </a:solidFill>
              </a:rPr>
              <a:t>your child has accomplished all year!</a:t>
            </a:r>
          </a:p>
          <a:p>
            <a:pPr algn="ctr"/>
            <a:endParaRPr lang="en-US" dirty="0" smtClean="0"/>
          </a:p>
          <a:p>
            <a:pPr algn="ctr">
              <a:buNone/>
            </a:pPr>
            <a:endParaRPr lang="en-US" dirty="0" smtClean="0"/>
          </a:p>
          <a:p>
            <a:pPr algn="ctr">
              <a:buNone/>
            </a:pPr>
            <a:r>
              <a:rPr lang="en-US" sz="4000" dirty="0" smtClean="0"/>
              <a:t> </a:t>
            </a:r>
            <a:endParaRPr lang="en-US" dirty="0"/>
          </a:p>
        </p:txBody>
      </p:sp>
      <p:pic>
        <p:nvPicPr>
          <p:cNvPr id="4" name="Picture 3"/>
          <p:cNvPicPr>
            <a:picLocks noChangeAspect="1"/>
          </p:cNvPicPr>
          <p:nvPr/>
        </p:nvPicPr>
        <p:blipFill>
          <a:blip r:embed="rId2"/>
          <a:stretch>
            <a:fillRect/>
          </a:stretch>
        </p:blipFill>
        <p:spPr>
          <a:xfrm>
            <a:off x="2292350" y="1282701"/>
            <a:ext cx="4711700" cy="41021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mc:Choice xmlns:p14="http://schemas.microsoft.com/office/powerpoint/2010/main" Requires="p14">
      <p:transition>
        <p14:prism dir="u"/>
      </p:transition>
    </mc:Choice>
    <mc:Fallback>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492624"/>
          </a:xfrm>
        </p:spPr>
        <p:txBody>
          <a:bodyPr anchor="ctr"/>
          <a:lstStyle/>
          <a:p>
            <a:r>
              <a:rPr lang="en-US" sz="4000" dirty="0" smtClean="0"/>
              <a:t>A portfolio can be…</a:t>
            </a:r>
            <a:br>
              <a:rPr lang="en-US" sz="4000" dirty="0" smtClean="0"/>
            </a:br>
            <a:r>
              <a:rPr lang="en-US" sz="4000" dirty="0" smtClean="0"/>
              <a:t>plain         or          fancy.</a:t>
            </a:r>
            <a:endParaRPr lang="en-US" sz="4000" dirty="0"/>
          </a:p>
        </p:txBody>
      </p:sp>
      <p:sp>
        <p:nvSpPr>
          <p:cNvPr id="5" name="Content Placeholder 4"/>
          <p:cNvSpPr>
            <a:spLocks noGrp="1"/>
          </p:cNvSpPr>
          <p:nvPr>
            <p:ph sz="half" idx="2"/>
          </p:nvPr>
        </p:nvSpPr>
        <p:spPr>
          <a:xfrm>
            <a:off x="1403866" y="1917700"/>
            <a:ext cx="2253734" cy="3097789"/>
          </a:xfrm>
          <a:ln w="57150" cmpd="thickThin">
            <a:solidFill>
              <a:schemeClr val="tx1"/>
            </a:solidFill>
          </a:ln>
        </p:spPr>
        <p:txBody>
          <a:bodyPr anchor="t">
            <a:normAutofit fontScale="92500" lnSpcReduction="20000"/>
          </a:bodyPr>
          <a:lstStyle/>
          <a:p>
            <a:pPr algn="ctr">
              <a:buNone/>
            </a:pPr>
            <a:endParaRPr lang="en-US" dirty="0" smtClean="0">
              <a:ln w="3175" cap="flat" cmpd="sng" algn="ctr">
                <a:solidFill>
                  <a:schemeClr val="tx1"/>
                </a:solidFill>
                <a:prstDash val="solid"/>
                <a:round/>
                <a:headEnd type="none" w="med" len="med"/>
                <a:tailEnd type="none" w="med" len="med"/>
              </a:ln>
              <a:latin typeface="Academy Engraved LET"/>
              <a:cs typeface="Academy Engraved LET"/>
            </a:endParaRPr>
          </a:p>
          <a:p>
            <a:pPr algn="ctr">
              <a:buNone/>
            </a:pPr>
            <a:r>
              <a:rPr lang="en-US" dirty="0" smtClean="0">
                <a:ln w="3175" cap="flat" cmpd="sng" algn="ctr">
                  <a:solidFill>
                    <a:schemeClr val="tx1"/>
                  </a:solidFill>
                  <a:prstDash val="solid"/>
                  <a:round/>
                  <a:headEnd type="none" w="med" len="med"/>
                  <a:tailEnd type="none" w="med" len="med"/>
                </a:ln>
                <a:latin typeface="Academy Engraved LET"/>
                <a:cs typeface="Academy Engraved LET"/>
              </a:rPr>
              <a:t>The </a:t>
            </a:r>
          </a:p>
          <a:p>
            <a:pPr algn="ctr">
              <a:buNone/>
            </a:pPr>
            <a:r>
              <a:rPr lang="en-US" dirty="0" smtClean="0">
                <a:ln w="3175" cap="flat" cmpd="sng" algn="ctr">
                  <a:solidFill>
                    <a:schemeClr val="tx1"/>
                  </a:solidFill>
                  <a:prstDash val="solid"/>
                  <a:round/>
                  <a:headEnd type="none" w="med" len="med"/>
                  <a:tailEnd type="none" w="med" len="med"/>
                </a:ln>
                <a:latin typeface="Academy Engraved LET"/>
                <a:cs typeface="Academy Engraved LET"/>
              </a:rPr>
              <a:t>Portfolio</a:t>
            </a:r>
          </a:p>
          <a:p>
            <a:pPr algn="ctr">
              <a:buNone/>
            </a:pPr>
            <a:r>
              <a:rPr lang="en-US" dirty="0" smtClean="0">
                <a:ln w="3175" cap="flat" cmpd="sng" algn="ctr">
                  <a:solidFill>
                    <a:schemeClr val="tx1"/>
                  </a:solidFill>
                  <a:prstDash val="solid"/>
                  <a:round/>
                  <a:headEnd type="none" w="med" len="med"/>
                  <a:tailEnd type="none" w="med" len="med"/>
                </a:ln>
                <a:latin typeface="Academy Engraved LET"/>
                <a:cs typeface="Academy Engraved LET"/>
              </a:rPr>
              <a:t>Of</a:t>
            </a:r>
          </a:p>
          <a:p>
            <a:pPr algn="ctr">
              <a:buNone/>
            </a:pPr>
            <a:r>
              <a:rPr lang="en-US" dirty="0" smtClean="0">
                <a:ln w="3175" cap="flat" cmpd="sng" algn="ctr">
                  <a:solidFill>
                    <a:schemeClr val="tx1"/>
                  </a:solidFill>
                  <a:prstDash val="solid"/>
                  <a:round/>
                  <a:headEnd type="none" w="med" len="med"/>
                  <a:tailEnd type="none" w="med" len="med"/>
                </a:ln>
                <a:latin typeface="Academy Engraved LET"/>
                <a:cs typeface="Academy Engraved LET"/>
              </a:rPr>
              <a:t>Robert Galiardo</a:t>
            </a:r>
          </a:p>
          <a:p>
            <a:pPr algn="ctr">
              <a:buNone/>
            </a:pPr>
            <a:endParaRPr lang="en-US" dirty="0" smtClean="0">
              <a:ln w="3175" cap="flat" cmpd="sng" algn="ctr">
                <a:solidFill>
                  <a:schemeClr val="tx1"/>
                </a:solidFill>
                <a:prstDash val="solid"/>
                <a:round/>
                <a:headEnd type="none" w="med" len="med"/>
                <a:tailEnd type="none" w="med" len="med"/>
              </a:ln>
              <a:latin typeface="Academy Engraved LET"/>
              <a:cs typeface="Academy Engraved LET"/>
            </a:endParaRPr>
          </a:p>
          <a:p>
            <a:pPr algn="ctr">
              <a:buNone/>
            </a:pPr>
            <a:r>
              <a:rPr lang="en-US" dirty="0" smtClean="0">
                <a:ln w="3175" cap="flat" cmpd="sng" algn="ctr">
                  <a:solidFill>
                    <a:schemeClr val="tx1"/>
                  </a:solidFill>
                  <a:prstDash val="solid"/>
                  <a:round/>
                  <a:headEnd type="none" w="med" len="med"/>
                  <a:tailEnd type="none" w="med" len="med"/>
                </a:ln>
                <a:latin typeface="Academy Engraved LET"/>
                <a:cs typeface="Academy Engraved LET"/>
              </a:rPr>
              <a:t>2010 - 2011</a:t>
            </a:r>
            <a:endParaRPr lang="en-US" dirty="0">
              <a:ln w="3175" cap="flat" cmpd="sng" algn="ctr">
                <a:solidFill>
                  <a:schemeClr val="tx1"/>
                </a:solidFill>
                <a:prstDash val="solid"/>
                <a:round/>
                <a:headEnd type="none" w="med" len="med"/>
                <a:tailEnd type="none" w="med" len="med"/>
              </a:ln>
              <a:latin typeface="Academy Engraved LET"/>
              <a:cs typeface="Academy Engraved LET"/>
            </a:endParaRPr>
          </a:p>
        </p:txBody>
      </p:sp>
      <p:pic>
        <p:nvPicPr>
          <p:cNvPr id="9" name="Content Placeholder 8" descr="Cover Page: Rob's Port.pdf"/>
          <p:cNvPicPr>
            <a:picLocks noGrp="1" noChangeAspect="1"/>
          </p:cNvPicPr>
          <p:nvPr>
            <p:ph sz="quarter" idx="4"/>
          </p:nvPr>
        </p:nvPicPr>
        <p:blipFill>
          <a:blip r:embed="rId2"/>
          <a:srcRect l="-19105" r="-19105"/>
          <a:stretch>
            <a:fillRect/>
          </a:stretch>
        </p:blipFill>
        <p:spPr>
          <a:xfrm>
            <a:off x="4814570" y="1917700"/>
            <a:ext cx="3173730" cy="3097789"/>
          </a:xfrm>
          <a:prstGeom prst="rect">
            <a:avLst/>
          </a:prstGeom>
          <a:ln>
            <a:noFill/>
          </a:ln>
          <a:effectLst>
            <a:outerShdw blurRad="190500" algn="tl" rotWithShape="0">
              <a:srgbClr val="000000">
                <a:alpha val="70000"/>
              </a:srgbClr>
            </a:outerShdw>
          </a:effectLst>
        </p:spPr>
      </p:pic>
      <p:sp>
        <p:nvSpPr>
          <p:cNvPr id="15" name="TextBox 14"/>
          <p:cNvSpPr txBox="1"/>
          <p:nvPr/>
        </p:nvSpPr>
        <p:spPr>
          <a:xfrm>
            <a:off x="0" y="4728040"/>
            <a:ext cx="9144000" cy="461665"/>
          </a:xfrm>
          <a:prstGeom prst="rect">
            <a:avLst/>
          </a:prstGeom>
          <a:noFill/>
        </p:spPr>
        <p:txBody>
          <a:bodyPr wrap="square" rtlCol="0">
            <a:spAutoFit/>
          </a:bodyPr>
          <a:lstStyle/>
          <a:p>
            <a:r>
              <a:rPr lang="en-US" sz="2400" dirty="0" smtClean="0">
                <a:solidFill>
                  <a:schemeClr val="accent1"/>
                </a:solidFill>
              </a:rPr>
              <a:t>     </a:t>
            </a:r>
            <a:endParaRPr lang="en-US" sz="2400" dirty="0">
              <a:solidFill>
                <a:schemeClr val="accent1"/>
              </a:solidFill>
            </a:endParaRPr>
          </a:p>
        </p:txBody>
      </p:sp>
      <p:sp>
        <p:nvSpPr>
          <p:cNvPr id="8" name="TextBox 7"/>
          <p:cNvSpPr txBox="1"/>
          <p:nvPr/>
        </p:nvSpPr>
        <p:spPr>
          <a:xfrm>
            <a:off x="254000" y="5359400"/>
            <a:ext cx="8737600" cy="1569660"/>
          </a:xfrm>
          <a:prstGeom prst="rect">
            <a:avLst/>
          </a:prstGeom>
          <a:noFill/>
        </p:spPr>
        <p:txBody>
          <a:bodyPr wrap="square" rtlCol="0">
            <a:spAutoFit/>
          </a:bodyPr>
          <a:lstStyle/>
          <a:p>
            <a:r>
              <a:rPr lang="en-US" sz="1600" dirty="0" smtClean="0"/>
              <a:t>     You can submit a portfolio </a:t>
            </a:r>
            <a:r>
              <a:rPr lang="en-US" sz="1600" dirty="0" smtClean="0"/>
              <a:t>in-person, online or by mail. </a:t>
            </a:r>
            <a:r>
              <a:rPr lang="en-US" sz="1600" dirty="0" smtClean="0"/>
              <a:t>An online evaluation is more in-depth (and cheaper!). You don’t have to </a:t>
            </a:r>
            <a:r>
              <a:rPr lang="en-US" sz="1600" i="1" dirty="0" smtClean="0"/>
              <a:t>wait</a:t>
            </a:r>
            <a:r>
              <a:rPr lang="en-US" sz="1600" dirty="0" smtClean="0"/>
              <a:t> while your evaluator goes through your portfolio! After your portfolio is reviewed, we’ll just meet online using Skype, </a:t>
            </a:r>
            <a:r>
              <a:rPr lang="en-US" sz="1600" dirty="0" smtClean="0"/>
              <a:t>FaceTime, </a:t>
            </a:r>
            <a:r>
              <a:rPr lang="en-US" sz="1600" dirty="0" smtClean="0"/>
              <a:t>or </a:t>
            </a:r>
            <a:r>
              <a:rPr lang="en-US" sz="1600" dirty="0" smtClean="0"/>
              <a:t>Facebook Messenger-video option,</a:t>
            </a:r>
            <a:r>
              <a:rPr lang="en-US" sz="1600" dirty="0" smtClean="0"/>
              <a:t> </a:t>
            </a:r>
            <a:r>
              <a:rPr lang="en-US" sz="1600" dirty="0" smtClean="0"/>
              <a:t>and you will receive detailed feedback, guidance, and encouragement. If all goes well, your Certificate of Review will be emailed directly to you and your County Liaison.</a:t>
            </a:r>
            <a:endParaRPr lang="en-US" sz="1600" dirty="0"/>
          </a:p>
        </p:txBody>
      </p:sp>
    </p:spTree>
  </p:cSld>
  <p:clrMapOvr>
    <a:masterClrMapping/>
  </p:clrMapOvr>
  <mc:AlternateContent xmlns:mc="http://schemas.openxmlformats.org/markup-compatibility/2006">
    <mc:Choice xmlns:p14="http://schemas.microsoft.com/office/powerpoint/2010/main" Requires="p14">
      <p:transition>
        <p14:prism dir="d"/>
      </p:transition>
    </mc:Choice>
    <mc:Fallback>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sz="4000" dirty="0" smtClean="0"/>
              <a:t>But a portfolio should have these </a:t>
            </a:r>
            <a:br>
              <a:rPr lang="en-US" sz="4000" dirty="0" smtClean="0"/>
            </a:br>
            <a:r>
              <a:rPr lang="en-US" sz="4000" dirty="0" smtClean="0"/>
              <a:t>essential elements.</a:t>
            </a:r>
            <a:endParaRPr lang="en-US" sz="4000" dirty="0"/>
          </a:p>
        </p:txBody>
      </p:sp>
      <p:sp>
        <p:nvSpPr>
          <p:cNvPr id="9" name="Content Placeholder 8"/>
          <p:cNvSpPr>
            <a:spLocks noGrp="1"/>
          </p:cNvSpPr>
          <p:nvPr>
            <p:ph idx="1"/>
          </p:nvPr>
        </p:nvSpPr>
        <p:spPr>
          <a:xfrm>
            <a:off x="241300" y="1866900"/>
            <a:ext cx="8902699" cy="4714968"/>
          </a:xfrm>
        </p:spPr>
        <p:txBody>
          <a:bodyPr numCol="2" spcCol="2286000">
            <a:normAutofit/>
          </a:bodyPr>
          <a:lstStyle/>
          <a:p>
            <a:pPr>
              <a:buClr>
                <a:schemeClr val="accent1"/>
              </a:buClr>
              <a:buFont typeface="Wingdings" charset="2"/>
              <a:buChar char="ü"/>
            </a:pPr>
            <a:r>
              <a:rPr lang="en-US" dirty="0" smtClean="0">
                <a:solidFill>
                  <a:srgbClr val="000000"/>
                </a:solidFill>
              </a:rPr>
              <a:t>Letter of Registration   </a:t>
            </a:r>
          </a:p>
          <a:p>
            <a:pPr>
              <a:buClr>
                <a:schemeClr val="accent1"/>
              </a:buClr>
              <a:buFont typeface="Wingdings" charset="2"/>
              <a:buChar char="ü"/>
            </a:pPr>
            <a:r>
              <a:rPr lang="en-US" i="1" u="sng" dirty="0" smtClean="0">
                <a:solidFill>
                  <a:schemeClr val="tx1"/>
                </a:solidFill>
              </a:rPr>
              <a:t>Curriculum List*</a:t>
            </a:r>
          </a:p>
          <a:p>
            <a:pPr>
              <a:buClr>
                <a:schemeClr val="accent1"/>
              </a:buClr>
              <a:buFont typeface="Wingdings" charset="2"/>
              <a:buChar char="ü"/>
            </a:pPr>
            <a:r>
              <a:rPr lang="en-US" i="1" dirty="0" smtClean="0">
                <a:solidFill>
                  <a:schemeClr val="tx1"/>
                </a:solidFill>
              </a:rPr>
              <a:t>Pleasure Reading List</a:t>
            </a:r>
          </a:p>
          <a:p>
            <a:pPr>
              <a:buClr>
                <a:schemeClr val="accent1"/>
              </a:buClr>
              <a:buNone/>
            </a:pPr>
            <a:endParaRPr lang="en-US" dirty="0" smtClean="0"/>
          </a:p>
          <a:p>
            <a:pPr>
              <a:buClr>
                <a:schemeClr val="accent1"/>
              </a:buClr>
              <a:buNone/>
            </a:pPr>
            <a:endParaRPr lang="en-US" i="1" u="sng" dirty="0" smtClean="0">
              <a:solidFill>
                <a:schemeClr val="tx1"/>
              </a:solidFill>
            </a:endParaRPr>
          </a:p>
          <a:p>
            <a:pPr>
              <a:buClr>
                <a:schemeClr val="accent1"/>
              </a:buClr>
              <a:buFont typeface="Wingdings" charset="2"/>
              <a:buChar char="ü"/>
            </a:pPr>
            <a:endParaRPr lang="en-US" i="1" u="sng" dirty="0" smtClean="0">
              <a:solidFill>
                <a:schemeClr val="tx1"/>
              </a:solidFill>
            </a:endParaRPr>
          </a:p>
          <a:p>
            <a:pPr>
              <a:buClr>
                <a:schemeClr val="accent1"/>
              </a:buClr>
              <a:buFont typeface="Wingdings" charset="2"/>
              <a:buChar char="ü"/>
            </a:pPr>
            <a:endParaRPr lang="en-US" i="1" u="sng" dirty="0" smtClean="0">
              <a:solidFill>
                <a:schemeClr val="tx1"/>
              </a:solidFill>
            </a:endParaRPr>
          </a:p>
          <a:p>
            <a:pPr>
              <a:buClr>
                <a:schemeClr val="accent1"/>
              </a:buClr>
              <a:buFont typeface="Wingdings" charset="2"/>
              <a:buChar char="ü"/>
            </a:pPr>
            <a:r>
              <a:rPr lang="en-US" i="1" u="sng" dirty="0" smtClean="0">
                <a:solidFill>
                  <a:schemeClr val="tx1"/>
                </a:solidFill>
              </a:rPr>
              <a:t>Daily Activities Log*</a:t>
            </a:r>
            <a:endParaRPr lang="en-US" u="sng" dirty="0" smtClean="0"/>
          </a:p>
          <a:p>
            <a:pPr>
              <a:buClr>
                <a:schemeClr val="accent1"/>
              </a:buClr>
              <a:buFont typeface="Wingdings" charset="2"/>
              <a:buChar char="ü"/>
            </a:pPr>
            <a:r>
              <a:rPr lang="en-US" i="1" u="sng" dirty="0" smtClean="0">
                <a:solidFill>
                  <a:schemeClr val="tx1"/>
                </a:solidFill>
              </a:rPr>
              <a:t>Work Samples*</a:t>
            </a:r>
          </a:p>
          <a:p>
            <a:pPr>
              <a:buClr>
                <a:schemeClr val="accent1"/>
              </a:buClr>
              <a:buFont typeface="Wingdings" charset="2"/>
              <a:buChar char="ü"/>
            </a:pPr>
            <a:r>
              <a:rPr lang="en-US" dirty="0" smtClean="0">
                <a:solidFill>
                  <a:schemeClr val="tx1"/>
                </a:solidFill>
              </a:rPr>
              <a:t>Any Special Projects/Awards</a:t>
            </a:r>
          </a:p>
          <a:p>
            <a:pPr>
              <a:buClr>
                <a:schemeClr val="accent1"/>
              </a:buClr>
              <a:buFont typeface="Wingdings" charset="2"/>
              <a:buChar char="ü"/>
            </a:pPr>
            <a:endParaRPr lang="en-US" dirty="0" smtClean="0"/>
          </a:p>
          <a:p>
            <a:pPr>
              <a:buClr>
                <a:schemeClr val="accent1"/>
              </a:buClr>
              <a:buNone/>
            </a:pPr>
            <a:endParaRPr lang="en-US" dirty="0" smtClean="0"/>
          </a:p>
        </p:txBody>
      </p:sp>
      <p:pic>
        <p:nvPicPr>
          <p:cNvPr id="12" name="Picture 11" descr="albert_einstein_professor.png"/>
          <p:cNvPicPr>
            <a:picLocks noChangeAspect="1"/>
          </p:cNvPicPr>
          <p:nvPr/>
        </p:nvPicPr>
        <p:blipFill>
          <a:blip r:embed="rId2"/>
          <a:stretch>
            <a:fillRect/>
          </a:stretch>
        </p:blipFill>
        <p:spPr>
          <a:xfrm>
            <a:off x="3556000" y="2106677"/>
            <a:ext cx="1981200" cy="1981200"/>
          </a:xfrm>
          <a:prstGeom prst="rect">
            <a:avLst/>
          </a:prstGeom>
        </p:spPr>
      </p:pic>
      <p:sp>
        <p:nvSpPr>
          <p:cNvPr id="16" name="Rounded Rectangular Callout 15"/>
          <p:cNvSpPr/>
          <p:nvPr/>
        </p:nvSpPr>
        <p:spPr>
          <a:xfrm>
            <a:off x="4546600" y="4991100"/>
            <a:ext cx="3822700" cy="1014477"/>
          </a:xfrm>
          <a:prstGeom prst="wedgeRoundRectCallout">
            <a:avLst>
              <a:gd name="adj1" fmla="val -42481"/>
              <a:gd name="adj2" fmla="val -129489"/>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i="1" dirty="0" smtClean="0">
                <a:solidFill>
                  <a:schemeClr val="tx1"/>
                </a:solidFill>
              </a:rPr>
              <a:t>“Let’s explore these elements.  </a:t>
            </a:r>
          </a:p>
          <a:p>
            <a:pPr algn="ctr"/>
            <a:r>
              <a:rPr lang="en-US" sz="2000" i="1" dirty="0" smtClean="0">
                <a:solidFill>
                  <a:schemeClr val="tx1"/>
                </a:solidFill>
              </a:rPr>
              <a:t>Next slide please!”</a:t>
            </a:r>
            <a:endParaRPr lang="en-US" sz="2000" i="1" dirty="0">
              <a:solidFill>
                <a:schemeClr val="tx1"/>
              </a:solidFill>
            </a:endParaRPr>
          </a:p>
        </p:txBody>
      </p:sp>
      <p:sp>
        <p:nvSpPr>
          <p:cNvPr id="6" name="TextBox 5"/>
          <p:cNvSpPr txBox="1"/>
          <p:nvPr/>
        </p:nvSpPr>
        <p:spPr>
          <a:xfrm>
            <a:off x="241300" y="6212536"/>
            <a:ext cx="8724900" cy="646331"/>
          </a:xfrm>
          <a:prstGeom prst="rect">
            <a:avLst/>
          </a:prstGeom>
          <a:noFill/>
        </p:spPr>
        <p:txBody>
          <a:bodyPr wrap="square" rtlCol="0">
            <a:spAutoFit/>
          </a:bodyPr>
          <a:lstStyle/>
          <a:p>
            <a:r>
              <a:rPr lang="en-US" dirty="0" smtClean="0"/>
              <a:t>*</a:t>
            </a:r>
            <a:r>
              <a:rPr lang="en-US" u="sng" dirty="0" smtClean="0"/>
              <a:t>Underlined elements are those required by state law</a:t>
            </a:r>
            <a:r>
              <a:rPr lang="en-US" dirty="0" smtClean="0"/>
              <a:t>. </a:t>
            </a:r>
          </a:p>
          <a:p>
            <a:r>
              <a:rPr lang="en-US" dirty="0" smtClean="0"/>
              <a:t>If you use FLVS, read the special section for you at the bottom of the Services page.</a:t>
            </a:r>
            <a:endParaRPr lang="en-US" dirty="0"/>
          </a:p>
        </p:txBody>
      </p:sp>
    </p:spTree>
  </p:cSld>
  <p:clrMapOvr>
    <a:masterClrMapping/>
  </p:clrMapOvr>
  <mc:AlternateContent xmlns:mc="http://schemas.openxmlformats.org/markup-compatibility/2006">
    <mc:Choice xmlns:p14="http://schemas.microsoft.com/office/powerpoint/2010/main" Requires="p14">
      <p:transition>
        <p14:prism/>
      </p:transition>
    </mc:Choice>
    <mc:Fallback>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Letter of Registration</a:t>
            </a:r>
            <a:endParaRPr lang="en-US" dirty="0"/>
          </a:p>
        </p:txBody>
      </p:sp>
      <p:sp>
        <p:nvSpPr>
          <p:cNvPr id="5" name="TextBox 4"/>
          <p:cNvSpPr txBox="1"/>
          <p:nvPr/>
        </p:nvSpPr>
        <p:spPr>
          <a:xfrm>
            <a:off x="549275" y="1755002"/>
            <a:ext cx="4114799" cy="5016758"/>
          </a:xfrm>
          <a:prstGeom prst="rect">
            <a:avLst/>
          </a:prstGeom>
          <a:noFill/>
        </p:spPr>
        <p:txBody>
          <a:bodyPr wrap="square" rtlCol="0">
            <a:spAutoFit/>
          </a:bodyPr>
          <a:lstStyle/>
          <a:p>
            <a:r>
              <a:rPr lang="en-US" sz="1600" dirty="0" smtClean="0"/>
              <a:t>This an example of an official acceptance letter from the county acknowledging a parent’s intent to establish a home education program for their child. </a:t>
            </a:r>
          </a:p>
          <a:p>
            <a:endParaRPr lang="en-US" sz="1600" dirty="0" smtClean="0"/>
          </a:p>
          <a:p>
            <a:r>
              <a:rPr lang="en-US" sz="1600" dirty="0" smtClean="0"/>
              <a:t>The enrollment date in the upper right corner serves as the date your child’s  yearly evaluation is due. </a:t>
            </a:r>
          </a:p>
          <a:p>
            <a:endParaRPr lang="en-US" sz="1600" dirty="0" smtClean="0"/>
          </a:p>
          <a:p>
            <a:r>
              <a:rPr lang="en-US" sz="1600" dirty="0" smtClean="0"/>
              <a:t>Be sure to schedule your evaluation early enough to ensure that you can get your “Certificate of Review” submitted to the county on time. Being late can give the county permission to either bring you before the board and/or close your homeschool program</a:t>
            </a:r>
            <a:r>
              <a:rPr lang="en-US" sz="1600" dirty="0" smtClean="0"/>
              <a:t>.</a:t>
            </a:r>
          </a:p>
          <a:p>
            <a:endParaRPr lang="en-US" sz="1600" dirty="0"/>
          </a:p>
          <a:p>
            <a:r>
              <a:rPr lang="en-US" sz="1600" i="1" u="sng" dirty="0" smtClean="0"/>
              <a:t>If you are going to be late, call your county liaison and ask for a two week extension. Then get busy!</a:t>
            </a:r>
            <a:endParaRPr lang="en-US" sz="1600" i="1" u="sng" dirty="0" smtClean="0"/>
          </a:p>
        </p:txBody>
      </p:sp>
      <p:pic>
        <p:nvPicPr>
          <p:cNvPr id="7" name="Content Placeholder 6" descr="Reg 1.jpeg"/>
          <p:cNvPicPr>
            <a:picLocks noGrp="1" noChangeAspect="1"/>
          </p:cNvPicPr>
          <p:nvPr>
            <p:ph idx="1"/>
          </p:nvPr>
        </p:nvPicPr>
        <p:blipFill>
          <a:blip r:embed="rId2"/>
          <a:srcRect l="-77589" r="-77589"/>
          <a:stretch>
            <a:fillRect/>
          </a:stretch>
        </p:blipFill>
        <p:spPr>
          <a:xfrm>
            <a:off x="2560254" y="1596933"/>
            <a:ext cx="8723697" cy="4959384"/>
          </a:xfrm>
          <a:effectLst>
            <a:outerShdw blurRad="50800" dist="38100" dir="2700000" algn="br">
              <a:srgbClr val="000000">
                <a:alpha val="43000"/>
              </a:srgbClr>
            </a:outerShdw>
          </a:effectLst>
        </p:spPr>
      </p:pic>
      <p:sp>
        <p:nvSpPr>
          <p:cNvPr id="8" name="Left Arrow 7"/>
          <p:cNvSpPr/>
          <p:nvPr/>
        </p:nvSpPr>
        <p:spPr>
          <a:xfrm rot="17434933">
            <a:off x="7854520" y="2284750"/>
            <a:ext cx="450840" cy="252237"/>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p14:prism dir="r"/>
      </p:transition>
    </mc:Choice>
    <mc:Fallback>
      <p:transitio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Curriculum List</a:t>
            </a:r>
            <a:endParaRPr lang="en-US" dirty="0"/>
          </a:p>
        </p:txBody>
      </p:sp>
      <p:pic>
        <p:nvPicPr>
          <p:cNvPr id="4" name="Content Placeholder 3" descr="Rob's 2010-2011 Curriculum List.pdf"/>
          <p:cNvPicPr>
            <a:picLocks noGrp="1" noChangeAspect="1"/>
          </p:cNvPicPr>
          <p:nvPr>
            <p:ph idx="1"/>
          </p:nvPr>
        </p:nvPicPr>
        <p:blipFill>
          <a:blip r:embed="rId2"/>
          <a:srcRect l="-69810" r="-69810"/>
          <a:stretch>
            <a:fillRect/>
          </a:stretch>
        </p:blipFill>
        <p:spPr>
          <a:xfrm>
            <a:off x="-1660525" y="1243684"/>
            <a:ext cx="8543925" cy="5344348"/>
          </a:xfrm>
          <a:prstGeom prst="rect">
            <a:avLst/>
          </a:prstGeom>
          <a:ln>
            <a:noFill/>
          </a:ln>
          <a:effectLst>
            <a:outerShdw blurRad="190500" algn="tl" rotWithShape="0">
              <a:srgbClr val="000000">
                <a:alpha val="70000"/>
              </a:srgbClr>
            </a:outerShdw>
          </a:effectLst>
        </p:spPr>
      </p:pic>
      <p:sp>
        <p:nvSpPr>
          <p:cNvPr id="5" name="TextBox 4"/>
          <p:cNvSpPr txBox="1"/>
          <p:nvPr/>
        </p:nvSpPr>
        <p:spPr>
          <a:xfrm>
            <a:off x="5041899" y="1653700"/>
            <a:ext cx="3549652" cy="4524315"/>
          </a:xfrm>
          <a:prstGeom prst="rect">
            <a:avLst/>
          </a:prstGeom>
          <a:noFill/>
        </p:spPr>
        <p:txBody>
          <a:bodyPr wrap="square" rtlCol="0">
            <a:spAutoFit/>
          </a:bodyPr>
          <a:lstStyle/>
          <a:p>
            <a:r>
              <a:rPr lang="en-US" dirty="0" smtClean="0"/>
              <a:t>The Curriculum List is an element required by law. It should show each subject your child is taking and the materials used to teach that subject-including books, videos, DVDs and any online resources. </a:t>
            </a:r>
            <a:r>
              <a:rPr lang="en-US" dirty="0" smtClean="0"/>
              <a:t>Title and author will suffice. </a:t>
            </a:r>
            <a:r>
              <a:rPr lang="en-US" dirty="0" smtClean="0"/>
              <a:t>Listing them in detail here relieves you from listing them in such detail on the daily log. (Books read for </a:t>
            </a:r>
            <a:r>
              <a:rPr lang="en-US" u="sng" dirty="0" smtClean="0"/>
              <a:t>pleasure</a:t>
            </a:r>
            <a:r>
              <a:rPr lang="en-US" dirty="0" smtClean="0"/>
              <a:t> are included on the </a:t>
            </a:r>
            <a:r>
              <a:rPr lang="en-US" dirty="0" smtClean="0"/>
              <a:t>“</a:t>
            </a:r>
            <a:r>
              <a:rPr lang="en-US" u="sng" dirty="0" smtClean="0"/>
              <a:t>Pleasure Reading </a:t>
            </a:r>
            <a:r>
              <a:rPr lang="en-US" u="sng" dirty="0" smtClean="0"/>
              <a:t>List</a:t>
            </a:r>
            <a:r>
              <a:rPr lang="en-US" u="sng" dirty="0" smtClean="0"/>
              <a:t>.”) </a:t>
            </a:r>
            <a:r>
              <a:rPr lang="en-US" dirty="0" smtClean="0"/>
              <a:t>Also- no need to list every book in the reading program you used.</a:t>
            </a:r>
            <a:endParaRPr lang="en-US" dirty="0"/>
          </a:p>
        </p:txBody>
      </p:sp>
    </p:spTree>
  </p:cSld>
  <p:clrMapOvr>
    <a:masterClrMapping/>
  </p:clrMapOvr>
  <mc:AlternateContent xmlns:mc="http://schemas.openxmlformats.org/markup-compatibility/2006">
    <mc:Choice xmlns:p14="http://schemas.microsoft.com/office/powerpoint/2010/main" Requires="p14">
      <p:transition>
        <p14:prism dir="u"/>
      </p:transition>
    </mc:Choice>
    <mc:Fallback>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smtClean="0"/>
              <a:t>Pleasure Reading List</a:t>
            </a:r>
            <a:endParaRPr lang="en-US" dirty="0"/>
          </a:p>
        </p:txBody>
      </p:sp>
      <p:sp>
        <p:nvSpPr>
          <p:cNvPr id="3" name="Content Placeholder 2"/>
          <p:cNvSpPr>
            <a:spLocks noGrp="1"/>
          </p:cNvSpPr>
          <p:nvPr>
            <p:ph idx="1"/>
          </p:nvPr>
        </p:nvSpPr>
        <p:spPr/>
        <p:txBody>
          <a:bodyPr>
            <a:normAutofit/>
          </a:bodyPr>
          <a:lstStyle/>
          <a:p>
            <a:pPr>
              <a:buNone/>
            </a:pPr>
            <a:r>
              <a:rPr lang="en-US" sz="2000" dirty="0" smtClean="0"/>
              <a:t>  </a:t>
            </a:r>
          </a:p>
          <a:p>
            <a:pPr>
              <a:buNone/>
            </a:pPr>
            <a:r>
              <a:rPr lang="en-US" sz="2000" dirty="0" smtClean="0"/>
              <a:t>	</a:t>
            </a:r>
          </a:p>
          <a:p>
            <a:pPr>
              <a:buNone/>
            </a:pPr>
            <a:r>
              <a:rPr lang="en-US" sz="2000" dirty="0" smtClean="0"/>
              <a:t>		</a:t>
            </a:r>
          </a:p>
        </p:txBody>
      </p:sp>
      <p:sp>
        <p:nvSpPr>
          <p:cNvPr id="6" name="Oval Callout 5"/>
          <p:cNvSpPr/>
          <p:nvPr/>
        </p:nvSpPr>
        <p:spPr>
          <a:xfrm>
            <a:off x="1816489" y="1600201"/>
            <a:ext cx="2701370" cy="1752380"/>
          </a:xfrm>
          <a:prstGeom prst="wedgeEllipseCallout">
            <a:avLst>
              <a:gd name="adj1" fmla="val -117788"/>
              <a:gd name="adj2" fmla="val -40531"/>
            </a:avLst>
          </a:prstGeom>
          <a:blipFill rotWithShape="1">
            <a:blip r:embed="rId2"/>
            <a:tile tx="0" ty="0" sx="100000" sy="100000" flip="none" algn="tl"/>
          </a:blipFill>
          <a:effectLst>
            <a:outerShdw blurRad="50800" dist="38100" dir="2700000" algn="br"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Should I include a list of PLEASURE books we read this year?</a:t>
            </a:r>
            <a:endParaRPr lang="en-US" sz="2000" dirty="0"/>
          </a:p>
        </p:txBody>
      </p:sp>
      <p:sp>
        <p:nvSpPr>
          <p:cNvPr id="7" name="Oval Callout 6"/>
          <p:cNvSpPr/>
          <p:nvPr/>
        </p:nvSpPr>
        <p:spPr>
          <a:xfrm>
            <a:off x="5045242" y="2565400"/>
            <a:ext cx="2425700" cy="1943100"/>
          </a:xfrm>
          <a:prstGeom prst="wedgeEllipseCallout">
            <a:avLst>
              <a:gd name="adj1" fmla="val 118159"/>
              <a:gd name="adj2" fmla="val 26307"/>
            </a:avLst>
          </a:prstGeom>
          <a:blipFill rotWithShape="1">
            <a:blip r:embed="rId3"/>
            <a:tile tx="0" ty="0" sx="100000" sy="100000" flip="none" algn="tl"/>
          </a:blipFill>
          <a:effectLst>
            <a:outerShdw blurRad="50800" dist="38100" dir="2700000" algn="br"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chemeClr val="tx1"/>
                </a:solidFill>
              </a:rPr>
              <a:t>Yes, and </a:t>
            </a:r>
          </a:p>
          <a:p>
            <a:pPr algn="ctr"/>
            <a:r>
              <a:rPr lang="en-US" sz="2800" dirty="0" smtClean="0">
                <a:solidFill>
                  <a:schemeClr val="tx1"/>
                </a:solidFill>
              </a:rPr>
              <a:t>Yes!</a:t>
            </a:r>
            <a:endParaRPr lang="en-US" sz="2800" dirty="0">
              <a:solidFill>
                <a:schemeClr val="tx1"/>
              </a:solidFill>
            </a:endParaRPr>
          </a:p>
        </p:txBody>
      </p:sp>
      <p:sp>
        <p:nvSpPr>
          <p:cNvPr id="9" name="Oval Callout 8"/>
          <p:cNvSpPr/>
          <p:nvPr/>
        </p:nvSpPr>
        <p:spPr>
          <a:xfrm>
            <a:off x="1707818" y="3803471"/>
            <a:ext cx="2810041" cy="1639825"/>
          </a:xfrm>
          <a:prstGeom prst="wedgeEllipseCallout">
            <a:avLst>
              <a:gd name="adj1" fmla="val -111743"/>
              <a:gd name="adj2" fmla="val 44224"/>
            </a:avLst>
          </a:prstGeom>
          <a:blipFill rotWithShape="1">
            <a:blip r:embed="rId4"/>
            <a:tile tx="0" ty="0" sx="100000" sy="100000" flip="none" algn="tl"/>
          </a:blipFill>
          <a:effectLst>
            <a:outerShdw blurRad="50800" dist="38100" dir="2700000" algn="br"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Do library receipts count?</a:t>
            </a:r>
            <a:endParaRPr lang="en-US" sz="2000" dirty="0"/>
          </a:p>
        </p:txBody>
      </p:sp>
      <p:sp>
        <p:nvSpPr>
          <p:cNvPr id="10" name="TextBox 9"/>
          <p:cNvSpPr txBox="1"/>
          <p:nvPr/>
        </p:nvSpPr>
        <p:spPr>
          <a:xfrm>
            <a:off x="0" y="5443296"/>
            <a:ext cx="9144000" cy="1754326"/>
          </a:xfrm>
          <a:prstGeom prst="rect">
            <a:avLst/>
          </a:prstGeom>
          <a:noFill/>
        </p:spPr>
        <p:txBody>
          <a:bodyPr wrap="square" rtlCol="0">
            <a:spAutoFit/>
          </a:bodyPr>
          <a:lstStyle/>
          <a:p>
            <a:r>
              <a:rPr lang="en-US" dirty="0" smtClean="0"/>
              <a:t>   The Pleasure Reading List is not an element required by law, but it speaks volumes about the interests of the student, and their interest in reading in general. This helps me relate to them and address any needs in this area during our interview. You may be able to set up an account with your library to keep your entire list on file and download it before your evaluation! If not, just list title and author and submit with portfolio</a:t>
            </a:r>
            <a:r>
              <a:rPr lang="en-US" dirty="0" smtClean="0"/>
              <a:t>. Some kids like to rate their books!</a:t>
            </a:r>
            <a:endParaRPr lang="en-US" dirty="0"/>
          </a:p>
        </p:txBody>
      </p:sp>
    </p:spTree>
  </p:cSld>
  <p:clrMapOvr>
    <a:masterClrMapping/>
  </p:clrMapOvr>
  <mc:AlternateContent xmlns:mc="http://schemas.openxmlformats.org/markup-compatibility/2006">
    <mc:Choice xmlns:p14="http://schemas.microsoft.com/office/powerpoint/2010/main" Requires="p14">
      <p:transition>
        <p14:prism dir="r"/>
      </p:transition>
    </mc:Choice>
    <mc:Fallback>
      <p:transition>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2231</TotalTime>
  <Words>1844</Words>
  <Application>Microsoft Macintosh PowerPoint</Application>
  <PresentationFormat>On-screen Show (4:3)</PresentationFormat>
  <Paragraphs>179</Paragraphs>
  <Slides>16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Academy Engraved LET</vt:lpstr>
      <vt:lpstr>Handwriting - Dakota</vt:lpstr>
      <vt:lpstr>News Gothic MT</vt:lpstr>
      <vt:lpstr>Snell Roundhand</vt:lpstr>
      <vt:lpstr>Wingdings</vt:lpstr>
      <vt:lpstr>Wingdings 2</vt:lpstr>
      <vt:lpstr>Arial</vt:lpstr>
      <vt:lpstr>Breeze</vt:lpstr>
      <vt:lpstr>How to Prepare for a  Portfolio Evaluation </vt:lpstr>
      <vt:lpstr>Every homeschooler is required to have a portfolio…  So why not use it to meet the requirement for your annual homeschool evaluation?</vt:lpstr>
      <vt:lpstr>A portfolio is…</vt:lpstr>
      <vt:lpstr>  A portfolio is not…</vt:lpstr>
      <vt:lpstr>A portfolio can be… plain         or          fancy.</vt:lpstr>
      <vt:lpstr>But a portfolio should have these  essential elements.</vt:lpstr>
      <vt:lpstr>Letter of Registration</vt:lpstr>
      <vt:lpstr>Curriculum List</vt:lpstr>
      <vt:lpstr>Pleasure Reading List</vt:lpstr>
      <vt:lpstr>Daily Log  </vt:lpstr>
      <vt:lpstr>  Work Samples</vt:lpstr>
      <vt:lpstr>Extra-Curricular</vt:lpstr>
      <vt:lpstr>How do I submit my portfolio?</vt:lpstr>
      <vt:lpstr>What’s next?</vt:lpstr>
      <vt:lpstr>This presentation has been brought to you by EvaluationStation.Com</vt:lpstr>
      <vt:lpstr>Bibliographical Info </vt:lpstr>
    </vt:vector>
  </TitlesOfParts>
  <Company/>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Prepare  for a  Portfolio Evaluation </dc:title>
  <dc:creator>Carleen Galiardo</dc:creator>
  <cp:lastModifiedBy>Microsoft Office User</cp:lastModifiedBy>
  <cp:revision>144</cp:revision>
  <cp:lastPrinted>2011-06-07T23:16:19Z</cp:lastPrinted>
  <dcterms:created xsi:type="dcterms:W3CDTF">2014-08-07T16:13:17Z</dcterms:created>
  <dcterms:modified xsi:type="dcterms:W3CDTF">2017-10-07T15:29:14Z</dcterms:modified>
</cp:coreProperties>
</file>